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2" r:id="rId2"/>
    <p:sldId id="273" r:id="rId3"/>
    <p:sldId id="278" r:id="rId4"/>
    <p:sldId id="279" r:id="rId5"/>
    <p:sldId id="262" r:id="rId6"/>
    <p:sldId id="274" r:id="rId7"/>
    <p:sldId id="265" r:id="rId8"/>
    <p:sldId id="275" r:id="rId9"/>
    <p:sldId id="257" r:id="rId10"/>
    <p:sldId id="261" r:id="rId11"/>
    <p:sldId id="269" r:id="rId12"/>
    <p:sldId id="259" r:id="rId13"/>
    <p:sldId id="271" r:id="rId14"/>
    <p:sldId id="276" r:id="rId15"/>
    <p:sldId id="258" r:id="rId16"/>
    <p:sldId id="280" r:id="rId17"/>
    <p:sldId id="268" r:id="rId18"/>
  </p:sldIdLst>
  <p:sldSz cx="9144000" cy="6858000" type="screen4x3"/>
  <p:notesSz cx="6858000" cy="9144000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95B"/>
    <a:srgbClr val="FF798E"/>
    <a:srgbClr val="FF4F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Designformatvorlage 2 - Akz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Designformatvorlage 2 - Akz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Designformatvorlage 2 - Akz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Designformatvorlage 2 - Akz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Designformatvorlage 2 - Akz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Objects="1">
      <p:cViewPr>
        <p:scale>
          <a:sx n="120" d="100"/>
          <a:sy n="120" d="100"/>
        </p:scale>
        <p:origin x="-726" y="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77CED56-E12A-4D46-B197-2CF44041DF37}" type="datetimeFigureOut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2282DE2-E46D-4082-B80B-85ADB79119A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3734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12" charset="0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342F9E0-7859-4026-AE11-3A578211ADA1}" type="datetime1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12" charset="0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25AE38D-99C8-4546-B1E8-0B25A5678B6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15996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2048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871568-5A68-4752-B9F1-B79CAACEC877}" type="slidenum">
              <a:rPr lang="de-DE" smtClean="0"/>
              <a:pPr/>
              <a:t>8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811270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1946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B8FA87-D7E9-464C-87B7-B686F8B9A2A1}" type="slidenum">
              <a:rPr lang="de-DE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9909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FC2E6-5223-4D26-B6F7-BB3D6DFEB961}" type="datetime1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C8094-8219-413B-B552-7DDE54E4526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F63A8-DEF3-4D20-BF0C-C1DC72A754AB}" type="datetime1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3DDB2-DFF5-48A7-A284-844940998C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A33BB-0DFB-45E6-AC93-F105FDE8E71A}" type="datetime1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981D0-F886-48ED-AC99-7E527FE6405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D62D6-6122-44F1-AC70-3E7860CE0A1E}" type="datetime1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7DD53-97E0-41C2-B625-0ED00ACC264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26CED-B255-4962-BC6E-79070D78B0DD}" type="datetime1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8547F-6DAB-4318-9787-6A6AFCD48AA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AC952-F31C-4F5F-81B9-5334B44D8443}" type="datetime1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E8292-7B64-4004-A8AB-2AC0B30B7F1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40E52-1117-466D-BB55-61E67DD88E74}" type="datetime1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A6C12-52A2-4B72-B029-A0367CE1233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192E4-77FE-4A2E-9D62-FA9599DE120A}" type="datetime1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2C233-5BC5-46CE-B0F9-69BF80CD2C8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9B354-C2F7-4C70-A092-EF17EDC0FE7A}" type="datetime1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F9BFC-5033-4979-A791-6F418D07D36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3A810-A274-4434-8D4A-21CBFCE4FD83}" type="datetime1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60CAD-370B-4D12-9E7B-CDFBA03BA9F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71698-EF91-438F-8FEC-F3C774866A87}" type="datetime1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D2C8E-27F6-4AA2-A2D3-0FAF06F2B7E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638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-112" charset="0"/>
              </a:defRPr>
            </a:lvl1pPr>
          </a:lstStyle>
          <a:p>
            <a:pPr>
              <a:defRPr/>
            </a:pPr>
            <a:fld id="{8611729F-5D88-4F49-82E6-AC1B1230DAB4}" type="datetime1">
              <a:rPr lang="de-DE"/>
              <a:pPr>
                <a:defRPr/>
              </a:pPr>
              <a:t>22.03.2018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-112" charset="0"/>
              </a:defRPr>
            </a:lvl1pPr>
          </a:lstStyle>
          <a:p>
            <a:pPr>
              <a:defRPr/>
            </a:pPr>
            <a:fld id="{77BCBDCF-04DA-4F79-8E88-968464402B4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???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???" TargetMode="Externa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???" TargetMode="Externa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???" TargetMode="Externa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???" TargetMode="Externa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???" TargetMode="Externa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.jpeg"/><Relationship Id="rId5" Type="http://schemas.openxmlformats.org/officeDocument/2006/relationships/image" Target="../media/image3.gif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???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???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hyperlink" Target="http://www.cfg.wtal.de/" TargetMode="Externa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???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???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???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???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???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???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???" TargetMode="Externa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oleObject" Target="???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oleObject" Target="???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5499535"/>
              </p:ext>
            </p:extLst>
          </p:nvPr>
        </p:nvGraphicFramePr>
        <p:xfrm>
          <a:off x="685800" y="685800"/>
          <a:ext cx="7786688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9" name="Dokument" r:id="rId3" imgW="17147393" imgH="685896" progId="Word.Document.12">
                  <p:link updateAutomatic="1"/>
                </p:oleObj>
              </mc:Choice>
              <mc:Fallback>
                <p:oleObj name="Dokument" r:id="rId3" imgW="17147393" imgH="685896" progId="Word.Document.12">
                  <p:link updateAutomatic="1"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85800"/>
                        <a:ext cx="7786688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36512" y="-56356"/>
            <a:ext cx="8610600" cy="11811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3600" dirty="0" smtClean="0">
                <a:latin typeface="Comic Sans MS" pitchFamily="-84" charset="0"/>
                <a:ea typeface="ＭＳ Ｐゴシック" pitchFamily="-84" charset="-128"/>
              </a:rPr>
              <a:t/>
            </a:r>
            <a:br>
              <a:rPr lang="de-DE" sz="3600" dirty="0" smtClean="0">
                <a:latin typeface="Comic Sans MS" pitchFamily="-84" charset="0"/>
                <a:ea typeface="ＭＳ Ｐゴシック" pitchFamily="-84" charset="-128"/>
              </a:rPr>
            </a:br>
            <a:r>
              <a:rPr lang="de-DE" sz="3600" dirty="0" smtClean="0">
                <a:latin typeface="Comic Sans MS" pitchFamily="-84" charset="0"/>
                <a:ea typeface="ＭＳ Ｐゴシック" pitchFamily="-84" charset="-128"/>
              </a:rPr>
              <a:t/>
            </a:r>
            <a:br>
              <a:rPr lang="de-DE" sz="3600" dirty="0" smtClean="0">
                <a:latin typeface="Comic Sans MS" pitchFamily="-84" charset="0"/>
                <a:ea typeface="ＭＳ Ｐゴシック" pitchFamily="-84" charset="-128"/>
              </a:rPr>
            </a:br>
            <a:r>
              <a:rPr lang="de-DE" sz="3600" b="1" dirty="0" smtClean="0">
                <a:latin typeface="Arial" pitchFamily="34" charset="0"/>
                <a:ea typeface="ＭＳ Ｐゴシック" pitchFamily="-84" charset="-128"/>
                <a:cs typeface="Arial" pitchFamily="34" charset="0"/>
              </a:rPr>
              <a:t>Oberstufe am CFG</a:t>
            </a:r>
            <a:br>
              <a:rPr lang="de-DE" sz="3600" b="1" dirty="0" smtClean="0">
                <a:latin typeface="Arial" pitchFamily="34" charset="0"/>
                <a:ea typeface="ＭＳ Ｐゴシック" pitchFamily="-84" charset="-128"/>
                <a:cs typeface="Arial" pitchFamily="34" charset="0"/>
              </a:rPr>
            </a:br>
            <a:r>
              <a:rPr lang="de-DE" sz="3600" b="1" dirty="0" smtClean="0">
                <a:latin typeface="Comic Sans MS" pitchFamily="-84" charset="0"/>
                <a:ea typeface="ＭＳ Ｐゴシック" pitchFamily="-84" charset="-128"/>
              </a:rPr>
              <a:t> </a:t>
            </a:r>
            <a:r>
              <a:rPr lang="de-DE" sz="3600" dirty="0" smtClean="0">
                <a:latin typeface="Comic Sans MS" pitchFamily="-84" charset="0"/>
                <a:ea typeface="ＭＳ Ｐゴシック" pitchFamily="-84" charset="-128"/>
              </a:rPr>
              <a:t/>
            </a:r>
            <a:br>
              <a:rPr lang="de-DE" sz="3600" dirty="0" smtClean="0">
                <a:latin typeface="Comic Sans MS" pitchFamily="-84" charset="0"/>
                <a:ea typeface="ＭＳ Ｐゴシック" pitchFamily="-84" charset="-128"/>
              </a:rPr>
            </a:br>
            <a:endParaRPr lang="de-DE" sz="3600" dirty="0" smtClean="0">
              <a:latin typeface="Comic Sans MS" pitchFamily="-84" charset="0"/>
              <a:ea typeface="ＭＳ Ｐゴシック" pitchFamily="-84" charset="-128"/>
            </a:endParaRPr>
          </a:p>
        </p:txBody>
      </p:sp>
      <p:sp>
        <p:nvSpPr>
          <p:cNvPr id="1030" name="Rechteck 7"/>
          <p:cNvSpPr>
            <a:spLocks noChangeArrowheads="1"/>
          </p:cNvSpPr>
          <p:nvPr/>
        </p:nvSpPr>
        <p:spPr bwMode="auto">
          <a:xfrm>
            <a:off x="671513" y="1988840"/>
            <a:ext cx="7786687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6600" b="1" dirty="0">
                <a:latin typeface="+mj-lt"/>
              </a:rPr>
              <a:t>Eltern- und Schüler-</a:t>
            </a:r>
            <a:br>
              <a:rPr lang="de-DE" sz="6600" b="1" dirty="0">
                <a:latin typeface="+mj-lt"/>
              </a:rPr>
            </a:br>
            <a:r>
              <a:rPr lang="de-DE" sz="6600" b="1" dirty="0" err="1">
                <a:latin typeface="+mj-lt"/>
              </a:rPr>
              <a:t>informationsabend</a:t>
            </a:r>
            <a:r>
              <a:rPr lang="de-DE" sz="6600" b="1" dirty="0">
                <a:latin typeface="+mj-lt"/>
              </a:rPr>
              <a:t>	</a:t>
            </a:r>
            <a:endParaRPr lang="de-DE" sz="6600" b="1" dirty="0" smtClean="0">
              <a:latin typeface="+mj-lt"/>
            </a:endParaRPr>
          </a:p>
          <a:p>
            <a:pPr algn="ctr"/>
            <a:r>
              <a:rPr lang="de-DE" sz="6600" b="1" dirty="0" smtClean="0">
                <a:latin typeface="+mj-lt"/>
              </a:rPr>
              <a:t>22. März 2018</a:t>
            </a:r>
            <a:endParaRPr lang="de-DE" sz="6600" b="1" dirty="0">
              <a:latin typeface="+mj-lt"/>
            </a:endParaRPr>
          </a:p>
        </p:txBody>
      </p:sp>
      <p:pic>
        <p:nvPicPr>
          <p:cNvPr id="11" name="Picture 5" descr="Log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52320" y="76201"/>
            <a:ext cx="1463080" cy="490629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37144"/>
              </p:ext>
            </p:extLst>
          </p:nvPr>
        </p:nvGraphicFramePr>
        <p:xfrm>
          <a:off x="685800" y="685800"/>
          <a:ext cx="7786688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Dokument" r:id="rId3" imgW="17147393" imgH="685896" progId="Word.Document.12">
                  <p:link updateAutomatic="1"/>
                </p:oleObj>
              </mc:Choice>
              <mc:Fallback>
                <p:oleObj name="Dokument" r:id="rId3" imgW="17147393" imgH="685896" progId="Word.Document.12">
                  <p:link updateAutomatic="1"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85800"/>
                        <a:ext cx="7786688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eaLnBrk="1" hangingPunct="1"/>
            <a:r>
              <a:rPr lang="de-DE" sz="2800" dirty="0" smtClean="0">
                <a:latin typeface="Comic Sans MS" pitchFamily="-112" charset="0"/>
              </a:rPr>
              <a:t> </a:t>
            </a:r>
            <a:r>
              <a:rPr lang="de-DE" sz="3200" b="1" dirty="0" smtClean="0">
                <a:latin typeface="Arial" pitchFamily="34" charset="0"/>
                <a:cs typeface="Arial" pitchFamily="34" charset="0"/>
              </a:rPr>
              <a:t>Klausuren in der EF</a:t>
            </a: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671512" y="1905000"/>
            <a:ext cx="7786687" cy="3436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cene3d>
              <a:camera prst="orthographicFront"/>
              <a:lightRig rig="threePt" dir="t"/>
            </a:scene3d>
            <a:sp3d extrusionH="57150">
              <a:bevelT w="82550" h="38100" prst="coolSlant"/>
              <a:bevelB w="82550" h="38100" prst="coolSlant"/>
            </a:sp3d>
          </a:bodyPr>
          <a:lstStyle/>
          <a:p>
            <a:pPr lvl="1"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  <a:defRPr/>
            </a:pPr>
            <a:endParaRPr lang="de-DE" dirty="0">
              <a:latin typeface="Comic Sans MS"/>
              <a:cs typeface="Comic Sans MS"/>
              <a:sym typeface="Wingdings" pitchFamily="-112" charset="2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  <a:defRPr/>
            </a:pPr>
            <a:r>
              <a:rPr lang="de-DE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-112" charset="2"/>
              </a:rPr>
              <a:t>Zentrale Klausuren in der Einführungsphase in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Wingdings" charset="2"/>
              <a:buChar char="Ø"/>
              <a:tabLst>
                <a:tab pos="0" algn="l"/>
              </a:tabLst>
              <a:defRPr/>
            </a:pPr>
            <a:r>
              <a:rPr lang="de-DE" dirty="0">
                <a:latin typeface="Arial" pitchFamily="34" charset="0"/>
                <a:cs typeface="Arial" pitchFamily="34" charset="0"/>
                <a:sym typeface="Wingdings" pitchFamily="-112" charset="2"/>
              </a:rPr>
              <a:t> Deutsch und Mathematik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Wingdings" charset="2"/>
              <a:buChar char="Ø"/>
              <a:tabLst>
                <a:tab pos="0" algn="l"/>
              </a:tabLst>
              <a:defRPr/>
            </a:pPr>
            <a:r>
              <a:rPr lang="de-DE" dirty="0">
                <a:latin typeface="Arial" pitchFamily="34" charset="0"/>
                <a:cs typeface="Arial" pitchFamily="34" charset="0"/>
                <a:sym typeface="Wingdings" pitchFamily="-112" charset="2"/>
              </a:rPr>
              <a:t> 2. Klausur im 2. Halbjahr	</a:t>
            </a: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  <a:defRPr/>
            </a:pPr>
            <a:r>
              <a:rPr lang="de-DE" dirty="0">
                <a:latin typeface="Comic Sans MS"/>
                <a:cs typeface="Comic Sans MS"/>
                <a:sym typeface="Wingdings" pitchFamily="-112" charset="2"/>
              </a:rPr>
              <a:t>		</a:t>
            </a: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  <a:defRPr/>
            </a:pPr>
            <a:r>
              <a:rPr lang="de-DE" dirty="0">
                <a:latin typeface="Comic Sans MS"/>
                <a:cs typeface="Comic Sans MS"/>
                <a:sym typeface="Wingdings" pitchFamily="-112" charset="2"/>
              </a:rPr>
              <a:t>	</a:t>
            </a: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0" algn="l"/>
              </a:tabLst>
              <a:defRPr/>
            </a:pPr>
            <a:endParaRPr lang="de-DE" dirty="0">
              <a:latin typeface="Arial" pitchFamily="-112" charset="0"/>
              <a:cs typeface="ＭＳ Ｐゴシック" pitchFamily="-112" charset="-128"/>
              <a:sym typeface="Wingdings" pitchFamily="-112" charset="2"/>
            </a:endParaRPr>
          </a:p>
        </p:txBody>
      </p:sp>
      <p:pic>
        <p:nvPicPr>
          <p:cNvPr id="9" name="Picture 5" descr="Log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52320" y="76201"/>
            <a:ext cx="1463080" cy="490629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000619"/>
              </p:ext>
            </p:extLst>
          </p:nvPr>
        </p:nvGraphicFramePr>
        <p:xfrm>
          <a:off x="685800" y="685800"/>
          <a:ext cx="7786688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9" name="Dokument" r:id="rId3" imgW="17147393" imgH="685896" progId="Word.Document.12">
                  <p:link updateAutomatic="1"/>
                </p:oleObj>
              </mc:Choice>
              <mc:Fallback>
                <p:oleObj name="Dokument" r:id="rId3" imgW="17147393" imgH="685896" progId="Word.Document.12">
                  <p:link updateAutomatic="1"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85800"/>
                        <a:ext cx="7786688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Titel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 eaLnBrk="1" hangingPunct="1"/>
            <a:r>
              <a:rPr lang="de-DE" sz="3200" b="1" dirty="0" smtClean="0">
                <a:latin typeface="Arial" pitchFamily="34" charset="0"/>
                <a:cs typeface="Arial" pitchFamily="34" charset="0"/>
              </a:rPr>
              <a:t>Besonderheiten</a:t>
            </a:r>
            <a:endParaRPr lang="de-DE" sz="4000" b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24199"/>
              </p:ext>
            </p:extLst>
          </p:nvPr>
        </p:nvGraphicFramePr>
        <p:xfrm>
          <a:off x="228600" y="1981200"/>
          <a:ext cx="8496300" cy="4341814"/>
        </p:xfrm>
        <a:graphic>
          <a:graphicData uri="http://schemas.openxmlformats.org/drawingml/2006/table">
            <a:tbl>
              <a:tblPr/>
              <a:tblGrid>
                <a:gridCol w="9175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175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1598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175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175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1757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99243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065213">
                <a:tc gridSpan="7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-112" charset="-128"/>
                          <a:cs typeface="Arial" pitchFamily="34" charset="0"/>
                        </a:rPr>
                        <a:t>Latinum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652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-112" charset="-128"/>
                          <a:cs typeface="Arial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-112" charset="-128"/>
                          <a:cs typeface="Arial" pitchFamily="34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-112" charset="-128"/>
                          <a:cs typeface="Arial" pitchFamily="34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-112" charset="-128"/>
                          <a:cs typeface="Arial" pitchFamily="34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-112" charset="-128"/>
                          <a:cs typeface="Arial" pitchFamily="34" charset="0"/>
                        </a:rPr>
                        <a:t>EF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ＭＳ Ｐゴシック" pitchFamily="-112" charset="-128"/>
                          <a:cs typeface="Arial" pitchFamily="34" charset="0"/>
                        </a:rPr>
                        <a:t>Q1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ＭＳ Ｐゴシック" pitchFamily="-112" charset="-128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0652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461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Pfeil nach rechts 10"/>
          <p:cNvSpPr>
            <a:spLocks noChangeArrowheads="1"/>
          </p:cNvSpPr>
          <p:nvPr/>
        </p:nvSpPr>
        <p:spPr bwMode="auto">
          <a:xfrm>
            <a:off x="228600" y="4267200"/>
            <a:ext cx="4572000" cy="762000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18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2" name="Pfeil nach rechts 11"/>
          <p:cNvSpPr>
            <a:spLocks noChangeArrowheads="1"/>
          </p:cNvSpPr>
          <p:nvPr/>
        </p:nvSpPr>
        <p:spPr bwMode="auto">
          <a:xfrm>
            <a:off x="2057400" y="5334000"/>
            <a:ext cx="3657600" cy="762000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de-DE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3" name="Textfeld 12"/>
          <p:cNvSpPr txBox="1">
            <a:spLocks noChangeArrowheads="1"/>
          </p:cNvSpPr>
          <p:nvPr/>
        </p:nvSpPr>
        <p:spPr bwMode="auto">
          <a:xfrm>
            <a:off x="4789005" y="4400550"/>
            <a:ext cx="3924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800" dirty="0">
                <a:latin typeface="Arial" pitchFamily="34" charset="0"/>
                <a:cs typeface="Arial" pitchFamily="34" charset="0"/>
              </a:rPr>
              <a:t>Abschlussnote: mind. ausreichend</a:t>
            </a:r>
          </a:p>
        </p:txBody>
      </p:sp>
      <p:sp>
        <p:nvSpPr>
          <p:cNvPr id="15" name="Textfeld 14"/>
          <p:cNvSpPr txBox="1">
            <a:spLocks noChangeArrowheads="1"/>
          </p:cNvSpPr>
          <p:nvPr/>
        </p:nvSpPr>
        <p:spPr bwMode="auto">
          <a:xfrm>
            <a:off x="5715000" y="5334000"/>
            <a:ext cx="2971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1800" dirty="0">
                <a:latin typeface="Arial" pitchFamily="34" charset="0"/>
                <a:cs typeface="Arial" pitchFamily="34" charset="0"/>
              </a:rPr>
              <a:t>Abschlussnote: mind. ausreichend (5 Punkte)</a:t>
            </a:r>
          </a:p>
        </p:txBody>
      </p:sp>
      <p:cxnSp>
        <p:nvCxnSpPr>
          <p:cNvPr id="17" name="Gerade Verbindung mit Pfeil 16"/>
          <p:cNvCxnSpPr/>
          <p:nvPr/>
        </p:nvCxnSpPr>
        <p:spPr>
          <a:xfrm>
            <a:off x="2057399" y="5886564"/>
            <a:ext cx="277959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2555776" y="5517232"/>
            <a:ext cx="1826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smtClean="0"/>
              <a:t>Kleines Latinum</a:t>
            </a:r>
            <a:endParaRPr lang="de-DE" sz="1800" dirty="0"/>
          </a:p>
        </p:txBody>
      </p:sp>
      <p:cxnSp>
        <p:nvCxnSpPr>
          <p:cNvPr id="21" name="Gerade Verbindung mit Pfeil 20"/>
          <p:cNvCxnSpPr/>
          <p:nvPr/>
        </p:nvCxnSpPr>
        <p:spPr>
          <a:xfrm>
            <a:off x="228600" y="4820682"/>
            <a:ext cx="369532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feld 21"/>
          <p:cNvSpPr txBox="1"/>
          <p:nvPr/>
        </p:nvSpPr>
        <p:spPr>
          <a:xfrm>
            <a:off x="1144329" y="4451350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 smtClean="0"/>
              <a:t>Kleines Latinum</a:t>
            </a:r>
            <a:endParaRPr lang="de-DE" sz="1800" dirty="0"/>
          </a:p>
        </p:txBody>
      </p:sp>
      <p:pic>
        <p:nvPicPr>
          <p:cNvPr id="18" name="Picture 5" descr="Log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52320" y="76201"/>
            <a:ext cx="1463080" cy="490629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  <p:bldP spid="15" grpId="0"/>
      <p:bldP spid="20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6748956"/>
              </p:ext>
            </p:extLst>
          </p:nvPr>
        </p:nvGraphicFramePr>
        <p:xfrm>
          <a:off x="685800" y="685800"/>
          <a:ext cx="7786688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3" name="Dokument" r:id="rId3" imgW="17147393" imgH="685896" progId="Word.Document.12">
                  <p:link updateAutomatic="1"/>
                </p:oleObj>
              </mc:Choice>
              <mc:Fallback>
                <p:oleObj name="Dokument" r:id="rId3" imgW="17147393" imgH="685896" progId="Word.Document.12">
                  <p:link updateAutomatic="1"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85800"/>
                        <a:ext cx="7786688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Tabelle 15"/>
          <p:cNvGraphicFramePr>
            <a:graphicFrameLocks noGrp="1"/>
          </p:cNvGraphicFramePr>
          <p:nvPr/>
        </p:nvGraphicFramePr>
        <p:xfrm>
          <a:off x="671513" y="1600200"/>
          <a:ext cx="7786687" cy="746760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77866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74676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Pflichtbelegung Gesellschaftswissenschaften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Textfeld 23"/>
          <p:cNvSpPr txBox="1"/>
          <p:nvPr/>
        </p:nvSpPr>
        <p:spPr>
          <a:xfrm>
            <a:off x="671512" y="2780928"/>
            <a:ext cx="77866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  <a:cs typeface="Arial" pitchFamily="34" charset="0"/>
              </a:rPr>
              <a:t>Werden im gesellschaftswissenschaftlichen Aufgabenfeld Geschichte und Sozialwissenschaften nicht gewählt, so müssen diese Fächer als Zusatzkurse im zweiten Jahr der Qualifikationsphase belegt werden.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5" descr="Log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52320" y="76201"/>
            <a:ext cx="1463080" cy="490629"/>
          </a:xfrm>
          <a:prstGeom prst="rect">
            <a:avLst/>
          </a:prstGeom>
          <a:noFill/>
        </p:spPr>
      </p:pic>
      <p:sp>
        <p:nvSpPr>
          <p:cNvPr id="11" name="Titel 1"/>
          <p:cNvSpPr txBox="1">
            <a:spLocks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-112" charset="-128"/>
                <a:cs typeface="Arial" pitchFamily="34" charset="0"/>
              </a:rPr>
              <a:t>Besonderheiten</a:t>
            </a:r>
            <a:endParaRPr kumimoji="0" lang="de-DE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-112" charset="-128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3375605"/>
              </p:ext>
            </p:extLst>
          </p:nvPr>
        </p:nvGraphicFramePr>
        <p:xfrm>
          <a:off x="685800" y="685800"/>
          <a:ext cx="7786688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7" name="Dokument" r:id="rId3" imgW="17147393" imgH="685896" progId="Word.Document.12">
                  <p:link updateAutomatic="1"/>
                </p:oleObj>
              </mc:Choice>
              <mc:Fallback>
                <p:oleObj name="Dokument" r:id="rId3" imgW="17147393" imgH="685896" progId="Word.Document.12">
                  <p:link updateAutomatic="1"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85800"/>
                        <a:ext cx="7786688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Tabelle 15"/>
          <p:cNvGraphicFramePr>
            <a:graphicFrameLocks noGrp="1"/>
          </p:cNvGraphicFramePr>
          <p:nvPr/>
        </p:nvGraphicFramePr>
        <p:xfrm>
          <a:off x="657227" y="1600200"/>
          <a:ext cx="7800974" cy="746760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78009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74676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Exzellenzlabel </a:t>
                      </a:r>
                      <a:r>
                        <a:rPr lang="de-DE" sz="20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CertiLingua</a:t>
                      </a:r>
                      <a:endParaRPr lang="de-DE" sz="2000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elle 16"/>
          <p:cNvGraphicFramePr>
            <a:graphicFrameLocks noGrp="1"/>
          </p:cNvGraphicFramePr>
          <p:nvPr/>
        </p:nvGraphicFramePr>
        <p:xfrm>
          <a:off x="657226" y="5257800"/>
          <a:ext cx="7800974" cy="990600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78009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Nachweis europäischer Bildung</a:t>
                      </a:r>
                      <a:r>
                        <a:rPr lang="de-D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durch Belegung der Fächer </a:t>
                      </a:r>
                    </a:p>
                    <a:p>
                      <a:pPr algn="ctr"/>
                      <a:r>
                        <a:rPr lang="de-D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Geschichte und Sozialwissenschaften</a:t>
                      </a:r>
                      <a:endParaRPr lang="de-D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elle 18"/>
          <p:cNvGraphicFramePr>
            <a:graphicFrameLocks noGrp="1"/>
          </p:cNvGraphicFramePr>
          <p:nvPr/>
        </p:nvGraphicFramePr>
        <p:xfrm>
          <a:off x="657226" y="2346960"/>
          <a:ext cx="7800974" cy="990600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78009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de-D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fortgeführte moderne Fremdsprachen bis zum Abitur 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elle 19"/>
          <p:cNvGraphicFramePr>
            <a:graphicFrameLocks noGrp="1"/>
          </p:cNvGraphicFramePr>
          <p:nvPr/>
        </p:nvGraphicFramePr>
        <p:xfrm>
          <a:off x="657227" y="4267200"/>
          <a:ext cx="7800974" cy="990600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78009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Schriftliche</a:t>
                      </a:r>
                      <a:r>
                        <a:rPr lang="de-D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Ausarbeitung verfasst in einer Fremdsprache mit Begegnungssituation zu einem europäischen Thema</a:t>
                      </a:r>
                      <a:endParaRPr lang="de-D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Tabelle 21"/>
          <p:cNvGraphicFramePr>
            <a:graphicFrameLocks noGrp="1"/>
          </p:cNvGraphicFramePr>
          <p:nvPr/>
        </p:nvGraphicFramePr>
        <p:xfrm>
          <a:off x="657227" y="3276600"/>
          <a:ext cx="7800974" cy="990600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78009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Geschichte bilingual mindestens</a:t>
                      </a:r>
                      <a:r>
                        <a:rPr lang="de-D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in EF und Q1</a:t>
                      </a:r>
                      <a:endParaRPr lang="de-D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8" name="Picture 5" descr="Log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52320" y="76201"/>
            <a:ext cx="1463080" cy="490629"/>
          </a:xfrm>
          <a:prstGeom prst="rect">
            <a:avLst/>
          </a:prstGeom>
          <a:noFill/>
        </p:spPr>
      </p:pic>
      <p:sp>
        <p:nvSpPr>
          <p:cNvPr id="24" name="Titel 1"/>
          <p:cNvSpPr txBox="1">
            <a:spLocks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-112" charset="-128"/>
                <a:cs typeface="Arial" pitchFamily="34" charset="0"/>
              </a:rPr>
              <a:t>Besonderheiten</a:t>
            </a:r>
            <a:endParaRPr kumimoji="0" lang="de-DE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-112" charset="-128"/>
              <a:cs typeface="Arial" pitchFamily="34" charset="0"/>
            </a:endParaRPr>
          </a:p>
        </p:txBody>
      </p:sp>
      <p:sp>
        <p:nvSpPr>
          <p:cNvPr id="21" name="Abgerundetes Rechteck 20"/>
          <p:cNvSpPr/>
          <p:nvPr/>
        </p:nvSpPr>
        <p:spPr>
          <a:xfrm rot="20673911">
            <a:off x="-84049" y="1054396"/>
            <a:ext cx="5047360" cy="115212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>
                <a:latin typeface="Arial" pitchFamily="34" charset="0"/>
                <a:cs typeface="Arial" pitchFamily="34" charset="0"/>
              </a:rPr>
              <a:t>Genauere Informationen durch </a:t>
            </a:r>
          </a:p>
          <a:p>
            <a:pPr algn="ctr"/>
            <a:r>
              <a:rPr lang="de-DE" dirty="0" smtClean="0">
                <a:latin typeface="Arial" pitchFamily="34" charset="0"/>
                <a:cs typeface="Arial" pitchFamily="34" charset="0"/>
              </a:rPr>
              <a:t>Frau Dicke , Raum 119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1959982"/>
              </p:ext>
            </p:extLst>
          </p:nvPr>
        </p:nvGraphicFramePr>
        <p:xfrm>
          <a:off x="685800" y="685800"/>
          <a:ext cx="7786688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70" name="Dokument" r:id="rId3" imgW="17147393" imgH="685896" progId="Word.Document.12">
                  <p:link updateAutomatic="1"/>
                </p:oleObj>
              </mc:Choice>
              <mc:Fallback>
                <p:oleObj name="Dokument" r:id="rId3" imgW="17147393" imgH="685896" progId="Word.Document.12">
                  <p:link updateAutomatic="1"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85800"/>
                        <a:ext cx="7786688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657227" y="1600200"/>
          <a:ext cx="7800974" cy="746760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78009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74676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00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MINT-EC</a:t>
                      </a:r>
                      <a:r>
                        <a:rPr lang="de-DE" sz="2000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Zertifikat</a:t>
                      </a:r>
                      <a:endParaRPr lang="de-DE" sz="2000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95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5" name="Bild 14" descr="logo_mint_ec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7900" y="188640"/>
            <a:ext cx="1397000" cy="520700"/>
          </a:xfrm>
          <a:prstGeom prst="rect">
            <a:avLst/>
          </a:prstGeom>
        </p:spPr>
      </p:pic>
      <p:sp>
        <p:nvSpPr>
          <p:cNvPr id="20" name="Abgerundetes Rechteck 19"/>
          <p:cNvSpPr>
            <a:spLocks noChangeArrowheads="1"/>
          </p:cNvSpPr>
          <p:nvPr/>
        </p:nvSpPr>
        <p:spPr bwMode="auto">
          <a:xfrm>
            <a:off x="657227" y="2514600"/>
            <a:ext cx="7815262" cy="1775460"/>
          </a:xfrm>
          <a:prstGeom prst="roundRect">
            <a:avLst>
              <a:gd name="adj" fmla="val 16667"/>
            </a:avLst>
          </a:prstGeom>
          <a:solidFill>
            <a:srgbClr val="FFF95B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de-DE" sz="3200" u="sng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-84" charset="2"/>
              </a:rPr>
              <a:t>	I. Fachliche Kompetenz </a:t>
            </a:r>
          </a:p>
          <a:p>
            <a:pPr algn="ctr">
              <a:defRPr/>
            </a:pPr>
            <a:endParaRPr lang="de-DE" sz="3200" dirty="0" smtClean="0">
              <a:solidFill>
                <a:srgbClr val="000000"/>
              </a:solidFill>
              <a:latin typeface="Arial" pitchFamily="34" charset="0"/>
              <a:cs typeface="Arial" pitchFamily="34" charset="0"/>
              <a:sym typeface="Wingdings" pitchFamily="-84" charset="2"/>
            </a:endParaRPr>
          </a:p>
          <a:p>
            <a:pPr algn="ctr">
              <a:defRPr/>
            </a:pPr>
            <a:r>
              <a:rPr lang="de-DE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-84" charset="2"/>
              </a:rPr>
              <a:t>z.B. Leistungskurse, Projektkurse oder mehrere Grundkurse in </a:t>
            </a:r>
            <a:r>
              <a:rPr lang="de-DE" sz="2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-84" charset="2"/>
              </a:rPr>
              <a:t>MINT-Fächern</a:t>
            </a:r>
            <a:endParaRPr lang="de-DE" sz="2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Abgerundetes Rechteck 20"/>
          <p:cNvSpPr>
            <a:spLocks noChangeArrowheads="1"/>
          </p:cNvSpPr>
          <p:nvPr/>
        </p:nvSpPr>
        <p:spPr bwMode="auto">
          <a:xfrm>
            <a:off x="657226" y="3223260"/>
            <a:ext cx="7815263" cy="2133600"/>
          </a:xfrm>
          <a:prstGeom prst="roundRect">
            <a:avLst>
              <a:gd name="adj" fmla="val 16667"/>
            </a:avLst>
          </a:prstGeom>
          <a:solidFill>
            <a:srgbClr val="FFF95B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de-DE" sz="3200" u="sng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-84" charset="2"/>
              </a:rPr>
              <a:t>	II. Fachwissenschaftliches Arbeiten </a:t>
            </a:r>
          </a:p>
          <a:p>
            <a:pPr algn="ctr">
              <a:defRPr/>
            </a:pPr>
            <a:endParaRPr lang="de-DE" sz="2800" dirty="0" smtClean="0">
              <a:solidFill>
                <a:srgbClr val="000000"/>
              </a:solidFill>
              <a:latin typeface="Arial" pitchFamily="34" charset="0"/>
              <a:cs typeface="Arial" pitchFamily="34" charset="0"/>
              <a:sym typeface="Wingdings" pitchFamily="-84" charset="2"/>
            </a:endParaRPr>
          </a:p>
          <a:p>
            <a:pPr algn="ctr">
              <a:defRPr/>
            </a:pPr>
            <a:r>
              <a:rPr lang="de-DE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-84" charset="2"/>
              </a:rPr>
              <a:t>z.B. Facharbeit, Projektarbeit, besondere Lernleistung, Jugend </a:t>
            </a:r>
            <a:r>
              <a:rPr lang="de-DE" sz="2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-84" charset="2"/>
              </a:rPr>
              <a:t>forscht-Wettbewerb</a:t>
            </a:r>
            <a:endParaRPr lang="de-DE" sz="2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Abgerundetes Rechteck 21"/>
          <p:cNvSpPr>
            <a:spLocks noChangeArrowheads="1"/>
          </p:cNvSpPr>
          <p:nvPr/>
        </p:nvSpPr>
        <p:spPr bwMode="auto">
          <a:xfrm>
            <a:off x="657227" y="4290060"/>
            <a:ext cx="7815262" cy="2339340"/>
          </a:xfrm>
          <a:prstGeom prst="roundRect">
            <a:avLst>
              <a:gd name="adj" fmla="val 16667"/>
            </a:avLst>
          </a:prstGeom>
          <a:solidFill>
            <a:srgbClr val="FFF95B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de-DE" sz="4400" u="sng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-84" charset="2"/>
              </a:rPr>
              <a:t>	</a:t>
            </a:r>
            <a:r>
              <a:rPr lang="de-DE" sz="3200" u="sng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-84" charset="2"/>
              </a:rPr>
              <a:t>III. Zusätzliche </a:t>
            </a:r>
            <a:r>
              <a:rPr lang="de-DE" sz="3200" u="sng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-84" charset="2"/>
              </a:rPr>
              <a:t>MINT-Aktivitäten</a:t>
            </a:r>
            <a:endParaRPr lang="de-DE" sz="3200" u="sng" dirty="0" smtClean="0">
              <a:solidFill>
                <a:srgbClr val="000000"/>
              </a:solidFill>
              <a:latin typeface="Arial" pitchFamily="34" charset="0"/>
              <a:cs typeface="Arial" pitchFamily="34" charset="0"/>
              <a:sym typeface="Wingdings" pitchFamily="-84" charset="2"/>
            </a:endParaRPr>
          </a:p>
          <a:p>
            <a:pPr algn="ctr">
              <a:defRPr/>
            </a:pPr>
            <a:endParaRPr lang="de-DE" sz="3200" dirty="0" smtClean="0">
              <a:solidFill>
                <a:srgbClr val="000000"/>
              </a:solidFill>
              <a:latin typeface="Arial" pitchFamily="34" charset="0"/>
              <a:cs typeface="Arial" pitchFamily="34" charset="0"/>
              <a:sym typeface="Wingdings" pitchFamily="-84" charset="2"/>
            </a:endParaRPr>
          </a:p>
          <a:p>
            <a:pPr algn="ctr">
              <a:defRPr/>
            </a:pPr>
            <a:r>
              <a:rPr lang="de-DE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-84" charset="2"/>
              </a:rPr>
              <a:t>z.B. </a:t>
            </a:r>
            <a:r>
              <a:rPr lang="de-DE" sz="2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-84" charset="2"/>
              </a:rPr>
              <a:t>MINT-Camps</a:t>
            </a:r>
            <a:r>
              <a:rPr lang="de-DE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-84" charset="2"/>
              </a:rPr>
              <a:t>, Junior Uni, öffentliche Vorträge halten, </a:t>
            </a:r>
            <a:r>
              <a:rPr lang="de-DE" sz="2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-84" charset="2"/>
              </a:rPr>
              <a:t>MINT-Wahlfpflichtfach</a:t>
            </a:r>
            <a:r>
              <a:rPr lang="de-DE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-84" charset="2"/>
              </a:rPr>
              <a:t> SI, </a:t>
            </a:r>
            <a:r>
              <a:rPr lang="de-DE" sz="28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-84" charset="2"/>
              </a:rPr>
              <a:t>u.v.m</a:t>
            </a:r>
            <a:r>
              <a:rPr lang="de-DE" sz="28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-84" charset="2"/>
              </a:rPr>
              <a:t>.</a:t>
            </a:r>
            <a:endParaRPr lang="de-DE" sz="28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Picture 5" descr="Log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52320" y="76201"/>
            <a:ext cx="1463080" cy="490629"/>
          </a:xfrm>
          <a:prstGeom prst="rect">
            <a:avLst/>
          </a:prstGeom>
          <a:noFill/>
        </p:spPr>
      </p:pic>
      <p:sp>
        <p:nvSpPr>
          <p:cNvPr id="19" name="Titel 1"/>
          <p:cNvSpPr txBox="1">
            <a:spLocks/>
          </p:cNvSpPr>
          <p:nvPr/>
        </p:nvSpPr>
        <p:spPr bwMode="auto">
          <a:xfrm>
            <a:off x="457200" y="-2738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-112" charset="-128"/>
                <a:cs typeface="Arial" pitchFamily="34" charset="0"/>
              </a:rPr>
              <a:t>Besonderheiten</a:t>
            </a:r>
            <a:endParaRPr kumimoji="0" lang="de-DE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-112" charset="-128"/>
              <a:cs typeface="Arial" pitchFamily="34" charset="0"/>
            </a:endParaRPr>
          </a:p>
        </p:txBody>
      </p:sp>
      <p:sp>
        <p:nvSpPr>
          <p:cNvPr id="17" name="Abgerundetes Rechteck 16"/>
          <p:cNvSpPr>
            <a:spLocks noChangeArrowheads="1"/>
          </p:cNvSpPr>
          <p:nvPr/>
        </p:nvSpPr>
        <p:spPr bwMode="auto">
          <a:xfrm>
            <a:off x="657226" y="2514600"/>
            <a:ext cx="7815263" cy="3352800"/>
          </a:xfrm>
          <a:prstGeom prst="roundRect">
            <a:avLst>
              <a:gd name="adj" fmla="val 16667"/>
            </a:avLst>
          </a:prstGeom>
          <a:solidFill>
            <a:srgbClr val="FFF95B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de-DE" sz="4400" dirty="0" smtClean="0">
                <a:solidFill>
                  <a:srgbClr val="000000"/>
                </a:solidFill>
                <a:latin typeface="Comic Sans MS" pitchFamily="-84" charset="0"/>
                <a:sym typeface="Wingdings" pitchFamily="-84" charset="2"/>
              </a:rPr>
              <a:t>	</a:t>
            </a:r>
            <a:r>
              <a:rPr lang="de-DE" sz="4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-84" charset="2"/>
              </a:rPr>
              <a:t>Würdigung besonderer Leistungen im </a:t>
            </a:r>
            <a:r>
              <a:rPr lang="de-DE" sz="4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-84" charset="2"/>
              </a:rPr>
              <a:t>MINT-Bereich</a:t>
            </a:r>
            <a:endParaRPr lang="de-DE" sz="4400" dirty="0" smtClean="0">
              <a:solidFill>
                <a:srgbClr val="000000"/>
              </a:solidFill>
              <a:latin typeface="Arial" pitchFamily="34" charset="0"/>
              <a:cs typeface="Arial" pitchFamily="34" charset="0"/>
              <a:sym typeface="Wingdings" pitchFamily="-84" charset="2"/>
            </a:endParaRPr>
          </a:p>
        </p:txBody>
      </p:sp>
      <p:sp>
        <p:nvSpPr>
          <p:cNvPr id="25" name="Abgerundetes Rechteck 24"/>
          <p:cNvSpPr>
            <a:spLocks noChangeArrowheads="1"/>
          </p:cNvSpPr>
          <p:nvPr/>
        </p:nvSpPr>
        <p:spPr bwMode="auto">
          <a:xfrm>
            <a:off x="657227" y="2510036"/>
            <a:ext cx="7800974" cy="3655268"/>
          </a:xfrm>
          <a:prstGeom prst="roundRect">
            <a:avLst>
              <a:gd name="adj" fmla="val 16667"/>
            </a:avLst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de-DE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-84" charset="2"/>
              </a:rPr>
              <a:t>MINT-Interessierte senden bitte eine Email mit dem Betreff MINT an</a:t>
            </a:r>
          </a:p>
          <a:p>
            <a:pPr algn="ctr">
              <a:defRPr/>
            </a:pPr>
            <a:endParaRPr lang="de-DE" sz="3200" dirty="0" smtClean="0">
              <a:solidFill>
                <a:srgbClr val="000000"/>
              </a:solidFill>
              <a:latin typeface="Arial" pitchFamily="34" charset="0"/>
              <a:cs typeface="Arial" pitchFamily="34" charset="0"/>
              <a:sym typeface="Wingdings" pitchFamily="-84" charset="2"/>
            </a:endParaRPr>
          </a:p>
          <a:p>
            <a:pPr algn="ctr">
              <a:defRPr/>
            </a:pPr>
            <a:r>
              <a:rPr lang="de-DE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-84" charset="2"/>
              </a:rPr>
              <a:t>bukow@cfg.wtal.de</a:t>
            </a:r>
            <a:endParaRPr lang="de-DE" sz="3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4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4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17" grpId="0" animBg="1"/>
      <p:bldP spid="17" grpId="2" animBg="1"/>
      <p:bldP spid="2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4084704"/>
              </p:ext>
            </p:extLst>
          </p:nvPr>
        </p:nvGraphicFramePr>
        <p:xfrm>
          <a:off x="685800" y="685800"/>
          <a:ext cx="7786688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8" name="Dokument" r:id="rId3" imgW="17147393" imgH="685896" progId="Word.Document.12">
                  <p:link updateAutomatic="1"/>
                </p:oleObj>
              </mc:Choice>
              <mc:Fallback>
                <p:oleObj name="Dokument" r:id="rId3" imgW="17147393" imgH="685896" progId="Word.Document.12">
                  <p:link updateAutomatic="1"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85800"/>
                        <a:ext cx="7786688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0" name="Titel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00087"/>
          </a:xfrm>
        </p:spPr>
        <p:txBody>
          <a:bodyPr/>
          <a:lstStyle/>
          <a:p>
            <a:pPr eaLnBrk="1" hangingPunct="1"/>
            <a:r>
              <a:rPr lang="de-DE" sz="3600" dirty="0" smtClean="0">
                <a:latin typeface="Comic Sans MS" pitchFamily="-112" charset="0"/>
              </a:rPr>
              <a:t/>
            </a:r>
            <a:br>
              <a:rPr lang="de-DE" sz="3600" dirty="0" smtClean="0">
                <a:latin typeface="Comic Sans MS" pitchFamily="-112" charset="0"/>
              </a:rPr>
            </a:br>
            <a:r>
              <a:rPr lang="de-DE" sz="3200" b="1" dirty="0" smtClean="0">
                <a:latin typeface="Arial" pitchFamily="34" charset="0"/>
                <a:cs typeface="Arial" pitchFamily="34" charset="0"/>
                <a:sym typeface="Wingdings" pitchFamily="-112" charset="2"/>
              </a:rPr>
              <a:t>Wahlen</a:t>
            </a:r>
            <a:r>
              <a:rPr lang="de-DE" sz="3600" b="1" dirty="0" smtClean="0">
                <a:latin typeface="Comic Sans MS" pitchFamily="-112" charset="0"/>
              </a:rPr>
              <a:t> </a:t>
            </a:r>
            <a:r>
              <a:rPr lang="de-DE" sz="3600" dirty="0" smtClean="0">
                <a:latin typeface="Comic Sans MS" pitchFamily="-112" charset="0"/>
              </a:rPr>
              <a:t/>
            </a:r>
            <a:br>
              <a:rPr lang="de-DE" sz="3600" dirty="0" smtClean="0">
                <a:latin typeface="Comic Sans MS" pitchFamily="-112" charset="0"/>
              </a:rPr>
            </a:br>
            <a:endParaRPr lang="de-DE" sz="3600" dirty="0" smtClean="0">
              <a:latin typeface="Comic Sans MS" pitchFamily="-112" charset="0"/>
            </a:endParaRPr>
          </a:p>
        </p:txBody>
      </p:sp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0" y="1728788"/>
            <a:ext cx="91440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de-DE" sz="1800"/>
          </a:p>
        </p:txBody>
      </p:sp>
      <p:sp>
        <p:nvSpPr>
          <p:cNvPr id="8" name="Textfeld 7"/>
          <p:cNvSpPr txBox="1"/>
          <p:nvPr/>
        </p:nvSpPr>
        <p:spPr>
          <a:xfrm>
            <a:off x="827584" y="1556792"/>
            <a:ext cx="74145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Erste Wahlen mit 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LuPO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(Laufbahn und Planungstool für die Oberstufe) gemeinsam im Computerraum nach den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Ferien;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dirty="0" smtClean="0">
                <a:latin typeface="Arial" pitchFamily="34" charset="0"/>
                <a:cs typeface="Arial" pitchFamily="34" charset="0"/>
              </a:rPr>
            </a:br>
            <a:r>
              <a:rPr lang="de-DE" dirty="0" smtClean="0">
                <a:latin typeface="Arial" pitchFamily="34" charset="0"/>
                <a:cs typeface="Arial" pitchFamily="34" charset="0"/>
              </a:rPr>
              <a:t>Externe werden per Mail informiert</a:t>
            </a:r>
            <a:br>
              <a:rPr lang="de-DE" dirty="0" smtClean="0">
                <a:latin typeface="Arial" pitchFamily="34" charset="0"/>
                <a:cs typeface="Arial" pitchFamily="34" charset="0"/>
              </a:rPr>
            </a:br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pPr marL="177800" indent="-177800">
              <a:buFont typeface="Arial" pitchFamily="34" charset="0"/>
              <a:buChar char="•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Individuelle Beratungsgespräche im Anschluss, </a:t>
            </a:r>
            <a:br>
              <a:rPr lang="de-DE" dirty="0" smtClean="0">
                <a:latin typeface="Arial" pitchFamily="34" charset="0"/>
                <a:cs typeface="Arial" pitchFamily="34" charset="0"/>
              </a:rPr>
            </a:br>
            <a:r>
              <a:rPr lang="de-DE" dirty="0" smtClean="0">
                <a:latin typeface="Arial" pitchFamily="34" charset="0"/>
                <a:cs typeface="Arial" pitchFamily="34" charset="0"/>
              </a:rPr>
              <a:t>erst dann erfolgt die verbindliche Wahl.</a:t>
            </a:r>
          </a:p>
          <a:p>
            <a:endParaRPr lang="de-DE" dirty="0">
              <a:latin typeface="Comic Sans MS" pitchFamily="66" charset="0"/>
            </a:endParaRPr>
          </a:p>
        </p:txBody>
      </p:sp>
      <p:pic>
        <p:nvPicPr>
          <p:cNvPr id="11" name="Picture 5" descr="Log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52320" y="76201"/>
            <a:ext cx="1463080" cy="490629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2607132"/>
              </p:ext>
            </p:extLst>
          </p:nvPr>
        </p:nvGraphicFramePr>
        <p:xfrm>
          <a:off x="685800" y="685800"/>
          <a:ext cx="7786688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10" name="Dokument" r:id="rId3" imgW="17147393" imgH="685896" progId="Word.Document.12">
                  <p:link updateAutomatic="1"/>
                </p:oleObj>
              </mc:Choice>
              <mc:Fallback>
                <p:oleObj name="Dokument" r:id="rId3" imgW="17147393" imgH="685896" progId="Word.Document.12">
                  <p:link updateAutomatic="1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85800"/>
                        <a:ext cx="7786688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0" name="Titel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00087"/>
          </a:xfrm>
        </p:spPr>
        <p:txBody>
          <a:bodyPr/>
          <a:lstStyle/>
          <a:p>
            <a:pPr eaLnBrk="1" hangingPunct="1"/>
            <a:r>
              <a:rPr lang="de-DE" sz="3600" dirty="0" smtClean="0">
                <a:latin typeface="Comic Sans MS" pitchFamily="-112" charset="0"/>
              </a:rPr>
              <a:t/>
            </a:r>
            <a:br>
              <a:rPr lang="de-DE" sz="3600" dirty="0" smtClean="0">
                <a:latin typeface="Comic Sans MS" pitchFamily="-112" charset="0"/>
              </a:rPr>
            </a:br>
            <a:r>
              <a:rPr lang="de-DE" sz="3200" b="1" dirty="0" smtClean="0">
                <a:latin typeface="Arial" pitchFamily="34" charset="0"/>
                <a:cs typeface="Arial" pitchFamily="34" charset="0"/>
                <a:sym typeface="Wingdings" pitchFamily="-112" charset="2"/>
              </a:rPr>
              <a:t>Informationen im Netz</a:t>
            </a:r>
            <a:r>
              <a:rPr lang="de-DE" sz="3600" dirty="0" smtClean="0">
                <a:latin typeface="Comic Sans MS" pitchFamily="-112" charset="0"/>
              </a:rPr>
              <a:t/>
            </a:r>
            <a:br>
              <a:rPr lang="de-DE" sz="3600" dirty="0" smtClean="0">
                <a:latin typeface="Comic Sans MS" pitchFamily="-112" charset="0"/>
              </a:rPr>
            </a:br>
            <a:endParaRPr lang="de-DE" sz="3600" dirty="0" smtClean="0">
              <a:latin typeface="Comic Sans MS" pitchFamily="-112" charset="0"/>
            </a:endParaRPr>
          </a:p>
        </p:txBody>
      </p:sp>
      <p:pic>
        <p:nvPicPr>
          <p:cNvPr id="11" name="Picture 5" descr="Log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52320" y="76201"/>
            <a:ext cx="1463080" cy="490629"/>
          </a:xfrm>
          <a:prstGeom prst="rect">
            <a:avLst/>
          </a:prstGeom>
          <a:noFill/>
        </p:spPr>
      </p:pic>
      <p:sp>
        <p:nvSpPr>
          <p:cNvPr id="7" name="Textfeld 6"/>
          <p:cNvSpPr txBox="1"/>
          <p:nvPr/>
        </p:nvSpPr>
        <p:spPr>
          <a:xfrm>
            <a:off x="827584" y="1556792"/>
            <a:ext cx="7644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www.cfg.wtal.de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DOWNLOAD (Menüleiste oben)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Informationen vom Ministerium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Informationen der Schule zur Einführungsphase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Download von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LuPO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(inkl. Beispieldatei &amp; Anleitung)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Informationen und Formulare zum Betriebspraktikum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Informationen zum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MINT-EC-Zertifikat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Informationen zu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CertiLingua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2533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858384"/>
              </p:ext>
            </p:extLst>
          </p:nvPr>
        </p:nvGraphicFramePr>
        <p:xfrm>
          <a:off x="685800" y="685800"/>
          <a:ext cx="7786688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1" name="Dokument" r:id="rId3" imgW="17147393" imgH="685896" progId="Word.Document.12">
                  <p:link updateAutomatic="1"/>
                </p:oleObj>
              </mc:Choice>
              <mc:Fallback>
                <p:oleObj name="Dokument" r:id="rId3" imgW="17147393" imgH="685896" progId="Word.Document.12">
                  <p:link updateAutomatic="1"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85800"/>
                        <a:ext cx="7786688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Titel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00087"/>
          </a:xfrm>
        </p:spPr>
        <p:txBody>
          <a:bodyPr/>
          <a:lstStyle/>
          <a:p>
            <a:pPr eaLnBrk="1" hangingPunct="1"/>
            <a:r>
              <a:rPr lang="de-DE" sz="3600" b="1" dirty="0" smtClean="0">
                <a:latin typeface="Arial" pitchFamily="34" charset="0"/>
                <a:cs typeface="Arial" pitchFamily="34" charset="0"/>
              </a:rPr>
              <a:t>Ende</a:t>
            </a:r>
            <a:r>
              <a:rPr lang="de-DE" sz="3600" b="1" dirty="0" smtClean="0">
                <a:latin typeface="Comic Sans MS" pitchFamily="-112" charset="0"/>
              </a:rPr>
              <a:t>	</a:t>
            </a:r>
            <a:endParaRPr lang="de-DE" sz="3600" dirty="0" smtClean="0">
              <a:latin typeface="Comic Sans MS" pitchFamily="-112" charset="0"/>
            </a:endParaRPr>
          </a:p>
        </p:txBody>
      </p:sp>
      <p:sp>
        <p:nvSpPr>
          <p:cNvPr id="15366" name="Textfeld 7"/>
          <p:cNvSpPr txBox="1">
            <a:spLocks noChangeArrowheads="1"/>
          </p:cNvSpPr>
          <p:nvPr/>
        </p:nvSpPr>
        <p:spPr bwMode="auto">
          <a:xfrm>
            <a:off x="1981200" y="1196752"/>
            <a:ext cx="5181600" cy="411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3600" b="1" dirty="0">
                <a:latin typeface="Arial" pitchFamily="34" charset="0"/>
                <a:cs typeface="Arial" pitchFamily="34" charset="0"/>
              </a:rPr>
              <a:t>Zeit für Ihre Fragen</a:t>
            </a:r>
            <a:r>
              <a:rPr lang="de-DE" sz="3600" b="1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endParaRPr lang="de-DE" sz="3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de-DE" dirty="0" smtClean="0">
                <a:latin typeface="Arial" pitchFamily="34" charset="0"/>
                <a:cs typeface="Arial" pitchFamily="34" charset="0"/>
              </a:rPr>
              <a:t>Stufenleitung:</a:t>
            </a:r>
          </a:p>
          <a:p>
            <a:r>
              <a:rPr lang="de-DE" dirty="0" smtClean="0">
                <a:latin typeface="Arial" pitchFamily="34" charset="0"/>
                <a:cs typeface="Arial" pitchFamily="34" charset="0"/>
              </a:rPr>
              <a:t>Stefanie Grote</a:t>
            </a:r>
          </a:p>
          <a:p>
            <a:r>
              <a:rPr lang="de-DE" dirty="0" smtClean="0">
                <a:latin typeface="Arial" pitchFamily="34" charset="0"/>
                <a:cs typeface="Arial" pitchFamily="34" charset="0"/>
              </a:rPr>
              <a:t>Sylvain </a:t>
            </a:r>
            <a:r>
              <a:rPr lang="de-DE" dirty="0" err="1" smtClean="0">
                <a:latin typeface="Arial" pitchFamily="34" charset="0"/>
                <a:cs typeface="Arial" pitchFamily="34" charset="0"/>
              </a:rPr>
              <a:t>Bukow</a:t>
            </a:r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r>
              <a:rPr lang="de-DE" dirty="0" smtClean="0">
                <a:latin typeface="Arial" pitchFamily="34" charset="0"/>
                <a:cs typeface="Arial" pitchFamily="34" charset="0"/>
              </a:rPr>
              <a:t>Falko Müller</a:t>
            </a:r>
          </a:p>
          <a:p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160" dirty="0" smtClean="0">
                <a:latin typeface="Arial" pitchFamily="34" charset="0"/>
                <a:cs typeface="Arial" pitchFamily="34" charset="0"/>
              </a:rPr>
              <a:t>cfg-abi2021@gmx.de</a:t>
            </a:r>
          </a:p>
          <a:p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r>
              <a:rPr lang="de-DE" dirty="0" smtClean="0">
                <a:latin typeface="Arial" pitchFamily="34" charset="0"/>
                <a:cs typeface="Arial" pitchFamily="34" charset="0"/>
              </a:rPr>
              <a:t>Raum 124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5" descr="Log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52320" y="76201"/>
            <a:ext cx="1463080" cy="490629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04800" y="190500"/>
            <a:ext cx="8610600" cy="11811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3600" dirty="0" smtClean="0">
                <a:latin typeface="Comic Sans MS" pitchFamily="-84" charset="0"/>
                <a:ea typeface="ＭＳ Ｐゴシック" pitchFamily="-84" charset="-128"/>
              </a:rPr>
              <a:t/>
            </a:r>
            <a:br>
              <a:rPr lang="de-DE" sz="3600" dirty="0" smtClean="0">
                <a:latin typeface="Comic Sans MS" pitchFamily="-84" charset="0"/>
                <a:ea typeface="ＭＳ Ｐゴシック" pitchFamily="-84" charset="-128"/>
              </a:rPr>
            </a:br>
            <a:r>
              <a:rPr lang="de-DE" sz="3600" b="1" dirty="0" smtClean="0">
                <a:latin typeface="Comic Sans MS" pitchFamily="-84" charset="0"/>
                <a:ea typeface="ＭＳ Ｐゴシック" pitchFamily="-84" charset="-128"/>
              </a:rPr>
              <a:t> </a:t>
            </a:r>
            <a:r>
              <a:rPr lang="de-DE" sz="3600" b="1" dirty="0" smtClean="0">
                <a:latin typeface="Arial" pitchFamily="34" charset="0"/>
                <a:ea typeface="ＭＳ Ｐゴシック" pitchFamily="-84" charset="-128"/>
                <a:cs typeface="Arial" pitchFamily="34" charset="0"/>
              </a:rPr>
              <a:t>Überblick</a:t>
            </a:r>
            <a:r>
              <a:rPr lang="de-DE" sz="3600" b="1" dirty="0" smtClean="0">
                <a:latin typeface="Comic Sans MS" pitchFamily="-84" charset="0"/>
                <a:ea typeface="ＭＳ Ｐゴシック" pitchFamily="-84" charset="-128"/>
              </a:rPr>
              <a:t/>
            </a:r>
            <a:br>
              <a:rPr lang="de-DE" sz="3600" b="1" dirty="0" smtClean="0">
                <a:latin typeface="Comic Sans MS" pitchFamily="-84" charset="0"/>
                <a:ea typeface="ＭＳ Ｐゴシック" pitchFamily="-84" charset="-128"/>
              </a:rPr>
            </a:br>
            <a:r>
              <a:rPr lang="de-DE" sz="3600" dirty="0" smtClean="0">
                <a:latin typeface="Comic Sans MS" pitchFamily="-84" charset="0"/>
                <a:ea typeface="ＭＳ Ｐゴシック" pitchFamily="-84" charset="-128"/>
              </a:rPr>
              <a:t/>
            </a:r>
            <a:br>
              <a:rPr lang="de-DE" sz="3600" dirty="0" smtClean="0">
                <a:latin typeface="Comic Sans MS" pitchFamily="-84" charset="0"/>
                <a:ea typeface="ＭＳ Ｐゴシック" pitchFamily="-84" charset="-128"/>
              </a:rPr>
            </a:br>
            <a:endParaRPr lang="de-DE" sz="3600" dirty="0" smtClean="0">
              <a:latin typeface="Comic Sans MS" pitchFamily="-84" charset="0"/>
              <a:ea typeface="ＭＳ Ｐゴシック" pitchFamily="-84" charset="-128"/>
            </a:endParaRPr>
          </a:p>
        </p:txBody>
      </p:sp>
      <p:sp>
        <p:nvSpPr>
          <p:cNvPr id="2052" name="Untertitel 2"/>
          <p:cNvSpPr>
            <a:spLocks noGrp="1"/>
          </p:cNvSpPr>
          <p:nvPr>
            <p:ph type="subTitle" idx="1"/>
          </p:nvPr>
        </p:nvSpPr>
        <p:spPr>
          <a:xfrm>
            <a:off x="914400" y="1943100"/>
            <a:ext cx="7543800" cy="4533900"/>
          </a:xfrm>
        </p:spPr>
        <p:txBody>
          <a:bodyPr/>
          <a:lstStyle/>
          <a:p>
            <a:pPr eaLnBrk="1" hangingPunct="1"/>
            <a:endParaRPr lang="de-DE" b="1" smtClean="0">
              <a:solidFill>
                <a:schemeClr val="tx1"/>
              </a:solidFill>
              <a:ea typeface="ＭＳ Ｐゴシック" pitchFamily="-84" charset="-128"/>
            </a:endParaRPr>
          </a:p>
          <a:p>
            <a:pPr algn="l" eaLnBrk="1" hangingPunct="1"/>
            <a:endParaRPr lang="de-DE" sz="2800" smtClean="0">
              <a:solidFill>
                <a:schemeClr val="tx1"/>
              </a:solidFill>
              <a:ea typeface="ＭＳ Ｐゴシック" pitchFamily="-84" charset="-128"/>
            </a:endParaRPr>
          </a:p>
          <a:p>
            <a:pPr lvl="2" algn="l" eaLnBrk="1" hangingPunct="1">
              <a:buFont typeface="Arial" charset="0"/>
              <a:buChar char="•"/>
            </a:pPr>
            <a:endParaRPr lang="de-DE" smtClean="0">
              <a:solidFill>
                <a:schemeClr val="tx1"/>
              </a:solidFill>
              <a:ea typeface="ＭＳ Ｐゴシック" pitchFamily="-84" charset="-128"/>
            </a:endParaRPr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auto">
          <a:xfrm>
            <a:off x="914400" y="1052736"/>
            <a:ext cx="73914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buFont typeface="Wingdings" pitchFamily="-84" charset="2"/>
              <a:buChar char="Ø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Betriebspraktikum 2019</a:t>
            </a:r>
          </a:p>
          <a:p>
            <a:pPr lvl="1"/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>
              <a:buFont typeface="Wingdings" pitchFamily="-84" charset="2"/>
              <a:buChar char="Ø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Aufbau </a:t>
            </a:r>
            <a:r>
              <a:rPr lang="de-DE" dirty="0">
                <a:latin typeface="Arial" pitchFamily="34" charset="0"/>
                <a:cs typeface="Arial" pitchFamily="34" charset="0"/>
              </a:rPr>
              <a:t>der Oberstufe</a:t>
            </a:r>
          </a:p>
          <a:p>
            <a:pPr lvl="1">
              <a:buFont typeface="Wingdings" pitchFamily="-84" charset="2"/>
              <a:buChar char="Ø"/>
            </a:pPr>
            <a:endParaRPr lang="de-DE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-84" charset="2"/>
              <a:buChar char="Ø"/>
            </a:pPr>
            <a:r>
              <a:rPr lang="de-DE" dirty="0">
                <a:latin typeface="Arial" pitchFamily="34" charset="0"/>
                <a:cs typeface="Arial" pitchFamily="34" charset="0"/>
              </a:rPr>
              <a:t>Kurse und Wochenstunden</a:t>
            </a:r>
          </a:p>
          <a:p>
            <a:pPr lvl="1">
              <a:buFont typeface="Wingdings" pitchFamily="-84" charset="2"/>
              <a:buChar char="Ø"/>
            </a:pPr>
            <a:endParaRPr lang="de-DE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-84" charset="2"/>
              <a:buChar char="Ø"/>
            </a:pPr>
            <a:r>
              <a:rPr lang="de-DE" dirty="0">
                <a:latin typeface="Arial" pitchFamily="34" charset="0"/>
                <a:cs typeface="Arial" pitchFamily="34" charset="0"/>
              </a:rPr>
              <a:t>Fächer und Belegungspflicht</a:t>
            </a:r>
          </a:p>
          <a:p>
            <a:pPr lvl="1">
              <a:buFont typeface="Wingdings" pitchFamily="-84" charset="2"/>
              <a:buChar char="Ø"/>
            </a:pPr>
            <a:endParaRPr lang="de-DE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-84" charset="2"/>
              <a:buChar char="Ø"/>
            </a:pPr>
            <a:r>
              <a:rPr lang="de-DE" dirty="0">
                <a:latin typeface="Arial" pitchFamily="34" charset="0"/>
                <a:cs typeface="Arial" pitchFamily="34" charset="0"/>
              </a:rPr>
              <a:t>Wahlbeispiel und Schriftlichkeit</a:t>
            </a:r>
          </a:p>
          <a:p>
            <a:pPr lvl="1"/>
            <a:endParaRPr lang="de-DE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-84" charset="2"/>
              <a:buChar char="Ø"/>
            </a:pPr>
            <a:r>
              <a:rPr lang="de-DE" dirty="0">
                <a:latin typeface="Arial" pitchFamily="34" charset="0"/>
                <a:cs typeface="Arial" pitchFamily="34" charset="0"/>
              </a:rPr>
              <a:t>Besonderheiten</a:t>
            </a:r>
          </a:p>
          <a:p>
            <a:pPr lvl="1">
              <a:buFont typeface="Wingdings" pitchFamily="-84" charset="2"/>
              <a:buChar char="Ø"/>
            </a:pPr>
            <a:endParaRPr lang="de-DE" dirty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-84" charset="2"/>
              <a:buChar char="Ø"/>
            </a:pPr>
            <a:r>
              <a:rPr lang="de-DE" dirty="0">
                <a:latin typeface="Arial" pitchFamily="34" charset="0"/>
                <a:cs typeface="Arial" pitchFamily="34" charset="0"/>
              </a:rPr>
              <a:t>Wählen mit </a:t>
            </a:r>
            <a:r>
              <a:rPr lang="de-DE" dirty="0" err="1">
                <a:latin typeface="Arial" pitchFamily="34" charset="0"/>
                <a:cs typeface="Arial" pitchFamily="34" charset="0"/>
              </a:rPr>
              <a:t>LuPO</a:t>
            </a:r>
            <a:r>
              <a:rPr lang="de-DE" dirty="0">
                <a:latin typeface="Arial" pitchFamily="34" charset="0"/>
                <a:cs typeface="Arial" pitchFamily="34" charset="0"/>
              </a:rPr>
              <a:t>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dirty="0" smtClean="0">
                <a:latin typeface="Arial" pitchFamily="34" charset="0"/>
                <a:cs typeface="Arial" pitchFamily="34" charset="0"/>
              </a:rPr>
            </a:br>
            <a:r>
              <a:rPr lang="de-DE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DE" sz="1800" b="1" dirty="0">
                <a:latin typeface="Arial" pitchFamily="34" charset="0"/>
                <a:cs typeface="Arial" pitchFamily="34" charset="0"/>
              </a:rPr>
              <a:t>L</a:t>
            </a:r>
            <a:r>
              <a:rPr lang="de-DE" sz="1800" dirty="0">
                <a:latin typeface="Arial" pitchFamily="34" charset="0"/>
                <a:cs typeface="Arial" pitchFamily="34" charset="0"/>
              </a:rPr>
              <a:t>aufbahn- </a:t>
            </a:r>
            <a:r>
              <a:rPr lang="de-DE" sz="1800" b="1" dirty="0">
                <a:latin typeface="Arial" pitchFamily="34" charset="0"/>
                <a:cs typeface="Arial" pitchFamily="34" charset="0"/>
              </a:rPr>
              <a:t>u</a:t>
            </a:r>
            <a:r>
              <a:rPr lang="de-DE" sz="1800" dirty="0">
                <a:latin typeface="Arial" pitchFamily="34" charset="0"/>
                <a:cs typeface="Arial" pitchFamily="34" charset="0"/>
              </a:rPr>
              <a:t>nd </a:t>
            </a:r>
            <a:r>
              <a:rPr lang="de-DE" sz="1800" b="1" dirty="0">
                <a:latin typeface="Arial" pitchFamily="34" charset="0"/>
                <a:cs typeface="Arial" pitchFamily="34" charset="0"/>
              </a:rPr>
              <a:t>P</a:t>
            </a:r>
            <a:r>
              <a:rPr lang="de-DE" sz="1800" dirty="0">
                <a:latin typeface="Arial" pitchFamily="34" charset="0"/>
                <a:cs typeface="Arial" pitchFamily="34" charset="0"/>
              </a:rPr>
              <a:t>lanungstool für die gymnasiale </a:t>
            </a:r>
            <a:r>
              <a:rPr lang="de-DE" sz="1800" b="1" dirty="0">
                <a:latin typeface="Arial" pitchFamily="34" charset="0"/>
                <a:cs typeface="Arial" pitchFamily="34" charset="0"/>
              </a:rPr>
              <a:t>O</a:t>
            </a:r>
            <a:r>
              <a:rPr lang="de-DE" sz="1800" dirty="0">
                <a:latin typeface="Arial" pitchFamily="34" charset="0"/>
                <a:cs typeface="Arial" pitchFamily="34" charset="0"/>
              </a:rPr>
              <a:t>berstufe)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0018421"/>
              </p:ext>
            </p:extLst>
          </p:nvPr>
        </p:nvGraphicFramePr>
        <p:xfrm>
          <a:off x="685800" y="685800"/>
          <a:ext cx="7786688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46" name="Dokument" r:id="rId3" imgW="17147393" imgH="685896" progId="Word.Document.12">
                  <p:link updateAutomatic="1"/>
                </p:oleObj>
              </mc:Choice>
              <mc:Fallback>
                <p:oleObj name="Dokument" r:id="rId3" imgW="17147393" imgH="685896" progId="Word.Document.12">
                  <p:link updateAutomatic="1"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85800"/>
                        <a:ext cx="7786688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5" descr="Log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52320" y="76201"/>
            <a:ext cx="1463080" cy="490629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uiExpand="1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4338947"/>
              </p:ext>
            </p:extLst>
          </p:nvPr>
        </p:nvGraphicFramePr>
        <p:xfrm>
          <a:off x="685800" y="685800"/>
          <a:ext cx="7786688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8" name="Dokument" r:id="rId3" imgW="17147393" imgH="685896" progId="Word.Document.12">
                  <p:link updateAutomatic="1"/>
                </p:oleObj>
              </mc:Choice>
              <mc:Fallback>
                <p:oleObj name="Dokument" r:id="rId3" imgW="17147393" imgH="685896" progId="Word.Document.12">
                  <p:link updateAutomatic="1"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85800"/>
                        <a:ext cx="7786688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04800" y="190500"/>
            <a:ext cx="8610600" cy="11811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3600" dirty="0" smtClean="0">
                <a:latin typeface="Arial" pitchFamily="34" charset="0"/>
                <a:ea typeface="ＭＳ Ｐゴシック" pitchFamily="-84" charset="-128"/>
                <a:cs typeface="Arial" pitchFamily="34" charset="0"/>
              </a:rPr>
              <a:t/>
            </a:r>
            <a:br>
              <a:rPr lang="de-DE" sz="3600" dirty="0" smtClean="0">
                <a:latin typeface="Arial" pitchFamily="34" charset="0"/>
                <a:ea typeface="ＭＳ Ｐゴシック" pitchFamily="-84" charset="-128"/>
                <a:cs typeface="Arial" pitchFamily="34" charset="0"/>
              </a:rPr>
            </a:br>
            <a:r>
              <a:rPr lang="de-DE" sz="3600" b="1" dirty="0" smtClean="0">
                <a:latin typeface="Arial" pitchFamily="34" charset="0"/>
                <a:ea typeface="ＭＳ Ｐゴシック" pitchFamily="-84" charset="-128"/>
                <a:cs typeface="Arial" pitchFamily="34" charset="0"/>
              </a:rPr>
              <a:t> Betriebspraktikum</a:t>
            </a:r>
            <a:br>
              <a:rPr lang="de-DE" sz="3600" b="1" dirty="0" smtClean="0">
                <a:latin typeface="Arial" pitchFamily="34" charset="0"/>
                <a:ea typeface="ＭＳ Ｐゴシック" pitchFamily="-84" charset="-128"/>
                <a:cs typeface="Arial" pitchFamily="34" charset="0"/>
              </a:rPr>
            </a:br>
            <a:r>
              <a:rPr lang="de-DE" sz="3600" dirty="0" smtClean="0">
                <a:latin typeface="Arial" pitchFamily="34" charset="0"/>
                <a:ea typeface="ＭＳ Ｐゴシック" pitchFamily="-84" charset="-128"/>
                <a:cs typeface="Arial" pitchFamily="34" charset="0"/>
              </a:rPr>
              <a:t/>
            </a:r>
            <a:br>
              <a:rPr lang="de-DE" sz="3600" dirty="0" smtClean="0">
                <a:latin typeface="Arial" pitchFamily="34" charset="0"/>
                <a:ea typeface="ＭＳ Ｐゴシック" pitchFamily="-84" charset="-128"/>
                <a:cs typeface="Arial" pitchFamily="34" charset="0"/>
              </a:rPr>
            </a:br>
            <a:endParaRPr lang="de-DE" sz="3600" dirty="0" smtClean="0">
              <a:latin typeface="Arial" pitchFamily="34" charset="0"/>
              <a:ea typeface="ＭＳ Ｐゴシック" pitchFamily="-84" charset="-128"/>
              <a:cs typeface="Arial" pitchFamily="34" charset="0"/>
            </a:endParaRPr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auto">
          <a:xfrm>
            <a:off x="914400" y="1371600"/>
            <a:ext cx="73914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buFont typeface="Wingdings" pitchFamily="-84" charset="2"/>
              <a:buChar char="Ø"/>
            </a:pPr>
            <a:r>
              <a:rPr lang="de-DE" dirty="0" smtClean="0">
                <a:latin typeface="Comic Sans MS" pitchFamily="-84" charset="0"/>
              </a:rPr>
              <a:t>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28. Januar 2019 – 8. Februar 2019</a:t>
            </a:r>
            <a:br>
              <a:rPr lang="de-DE" dirty="0" smtClean="0">
                <a:latin typeface="Arial" pitchFamily="34" charset="0"/>
                <a:cs typeface="Arial" pitchFamily="34" charset="0"/>
              </a:rPr>
            </a:br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-84" charset="2"/>
              <a:buChar char="Ø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 Praktikumsplatz in Wuppertal</a:t>
            </a:r>
            <a:br>
              <a:rPr lang="de-DE" dirty="0" smtClean="0">
                <a:latin typeface="Arial" pitchFamily="34" charset="0"/>
                <a:cs typeface="Arial" pitchFamily="34" charset="0"/>
              </a:rPr>
            </a:br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-84" charset="2"/>
              <a:buChar char="Ø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 frühzeitiges Kümmern sehr wichtig</a:t>
            </a:r>
            <a:br>
              <a:rPr lang="de-DE" dirty="0" smtClean="0">
                <a:latin typeface="Arial" pitchFamily="34" charset="0"/>
                <a:cs typeface="Arial" pitchFamily="34" charset="0"/>
              </a:rPr>
            </a:br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-84" charset="2"/>
              <a:buChar char="Ø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 ggf. Gesundheitszeugnis erforderlich</a:t>
            </a:r>
            <a:br>
              <a:rPr lang="de-DE" dirty="0" smtClean="0">
                <a:latin typeface="Arial" pitchFamily="34" charset="0"/>
                <a:cs typeface="Arial" pitchFamily="34" charset="0"/>
              </a:rPr>
            </a:br>
            <a:endParaRPr lang="de-DE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-84" charset="2"/>
              <a:buChar char="Ø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 Abgabe des Praktikumsbelegs bis </a:t>
            </a:r>
            <a:r>
              <a:rPr lang="de-DE" i="1" u="sng" dirty="0" smtClean="0">
                <a:latin typeface="Arial" pitchFamily="34" charset="0"/>
                <a:cs typeface="Arial" pitchFamily="34" charset="0"/>
              </a:rPr>
              <a:t>spätestens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de-DE" dirty="0" smtClean="0">
                <a:latin typeface="Arial" pitchFamily="34" charset="0"/>
                <a:cs typeface="Arial" pitchFamily="34" charset="0"/>
              </a:rPr>
            </a:br>
            <a:r>
              <a:rPr lang="de-DE" dirty="0" smtClean="0">
                <a:latin typeface="Arial" pitchFamily="34" charset="0"/>
                <a:cs typeface="Arial" pitchFamily="34" charset="0"/>
              </a:rPr>
              <a:t>    eine Woche vor den Herbstferien (12.10.18)! </a:t>
            </a:r>
          </a:p>
          <a:p>
            <a:pPr lvl="1">
              <a:buFont typeface="Wingdings" pitchFamily="-84" charset="2"/>
              <a:buChar char="Ø"/>
            </a:pP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5" descr="Log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52320" y="76201"/>
            <a:ext cx="1463080" cy="490629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1401127"/>
              </p:ext>
            </p:extLst>
          </p:nvPr>
        </p:nvGraphicFramePr>
        <p:xfrm>
          <a:off x="685800" y="685800"/>
          <a:ext cx="7786688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2" name="Dokument" r:id="rId3" imgW="17147393" imgH="685896" progId="Word.Document.12">
                  <p:link updateAutomatic="1"/>
                </p:oleObj>
              </mc:Choice>
              <mc:Fallback>
                <p:oleObj name="Dokument" r:id="rId3" imgW="17147393" imgH="685896" progId="Word.Document.12">
                  <p:link updateAutomatic="1"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85800"/>
                        <a:ext cx="7786688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01253"/>
            <a:ext cx="8229600" cy="8794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3600" dirty="0" smtClean="0">
                <a:latin typeface="Comic Sans MS" pitchFamily="-84" charset="0"/>
                <a:ea typeface="ＭＳ Ｐゴシック" pitchFamily="-84" charset="-128"/>
              </a:rPr>
              <a:t/>
            </a:r>
            <a:br>
              <a:rPr lang="de-DE" sz="3600" dirty="0" smtClean="0">
                <a:latin typeface="Comic Sans MS" pitchFamily="-84" charset="0"/>
                <a:ea typeface="ＭＳ Ｐゴシック" pitchFamily="-84" charset="-128"/>
              </a:rPr>
            </a:br>
            <a:r>
              <a:rPr lang="de-DE" sz="3600" b="1" dirty="0" smtClean="0">
                <a:latin typeface="Arial" pitchFamily="34" charset="0"/>
                <a:ea typeface="ＭＳ Ｐゴシック" pitchFamily="-84" charset="-128"/>
                <a:cs typeface="Arial" pitchFamily="34" charset="0"/>
                <a:sym typeface="Wingdings" pitchFamily="-84" charset="2"/>
              </a:rPr>
              <a:t>Aufbau der Oberstufe </a:t>
            </a:r>
            <a:r>
              <a:rPr lang="de-DE" sz="4000" dirty="0" smtClean="0">
                <a:latin typeface="Arial" pitchFamily="34" charset="0"/>
                <a:ea typeface="ＭＳ Ｐゴシック" pitchFamily="-84" charset="-128"/>
                <a:cs typeface="Arial" pitchFamily="34" charset="0"/>
              </a:rPr>
              <a:t/>
            </a:r>
            <a:br>
              <a:rPr lang="de-DE" sz="4000" dirty="0" smtClean="0">
                <a:latin typeface="Arial" pitchFamily="34" charset="0"/>
                <a:ea typeface="ＭＳ Ｐゴシック" pitchFamily="-84" charset="-128"/>
                <a:cs typeface="Arial" pitchFamily="34" charset="0"/>
              </a:rPr>
            </a:br>
            <a:endParaRPr lang="de-DE" sz="3600" dirty="0" smtClean="0">
              <a:latin typeface="Arial" pitchFamily="34" charset="0"/>
              <a:ea typeface="ＭＳ Ｐゴシック" pitchFamily="-84" charset="-128"/>
              <a:cs typeface="Arial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827584" y="1700808"/>
            <a:ext cx="7128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de-DE" dirty="0" smtClean="0"/>
              <a:t> Unterricht nicht mehr im Klassenverband, </a:t>
            </a:r>
            <a:br>
              <a:rPr lang="de-DE" dirty="0" smtClean="0"/>
            </a:br>
            <a:r>
              <a:rPr lang="de-DE" dirty="0" smtClean="0"/>
              <a:t>    sondern in individuellen Kursen</a:t>
            </a:r>
            <a:br>
              <a:rPr lang="de-DE" dirty="0" smtClean="0"/>
            </a:br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 Tutor begleitet Schüler mindestens ein Jahr</a:t>
            </a:r>
            <a:br>
              <a:rPr lang="de-DE" dirty="0" smtClean="0"/>
            </a:br>
            <a:r>
              <a:rPr lang="de-DE" dirty="0" smtClean="0"/>
              <a:t>    (Stufenleiter und Tutor ersetzen Klassenlehrer)</a:t>
            </a:r>
            <a:endParaRPr lang="de-DE" dirty="0"/>
          </a:p>
        </p:txBody>
      </p:sp>
      <p:pic>
        <p:nvPicPr>
          <p:cNvPr id="8" name="Picture 5" descr="Log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52320" y="76201"/>
            <a:ext cx="1463080" cy="490629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3255771"/>
              </p:ext>
            </p:extLst>
          </p:nvPr>
        </p:nvGraphicFramePr>
        <p:xfrm>
          <a:off x="685800" y="685800"/>
          <a:ext cx="7786688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Dokument" r:id="rId3" imgW="17147393" imgH="685896" progId="Word.Document.12">
                  <p:link updateAutomatic="1"/>
                </p:oleObj>
              </mc:Choice>
              <mc:Fallback>
                <p:oleObj name="Dokument" r:id="rId3" imgW="17147393" imgH="685896" progId="Word.Document.12">
                  <p:link updateAutomatic="1"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85800"/>
                        <a:ext cx="7786688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04800" y="190500"/>
            <a:ext cx="8610600" cy="11811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3600" dirty="0" smtClean="0">
                <a:latin typeface="Comic Sans MS" pitchFamily="-112" charset="0"/>
              </a:rPr>
              <a:t/>
            </a:r>
            <a:br>
              <a:rPr lang="de-DE" sz="3600" dirty="0" smtClean="0">
                <a:latin typeface="Comic Sans MS" pitchFamily="-112" charset="0"/>
              </a:rPr>
            </a:br>
            <a:r>
              <a:rPr lang="de-DE" sz="3600" b="1" dirty="0" smtClean="0">
                <a:latin typeface="Comic Sans MS" pitchFamily="-112" charset="0"/>
              </a:rPr>
              <a:t> </a:t>
            </a:r>
            <a:r>
              <a:rPr lang="de-DE" sz="3600" b="1" dirty="0" smtClean="0">
                <a:latin typeface="Arial" pitchFamily="34" charset="0"/>
                <a:cs typeface="Arial" pitchFamily="34" charset="0"/>
              </a:rPr>
              <a:t>Die gymnasiale Oberstufe</a:t>
            </a:r>
            <a:br>
              <a:rPr lang="de-DE" sz="3600" b="1" dirty="0" smtClean="0">
                <a:latin typeface="Arial" pitchFamily="34" charset="0"/>
                <a:cs typeface="Arial" pitchFamily="34" charset="0"/>
              </a:rPr>
            </a:br>
            <a:r>
              <a:rPr lang="de-DE" sz="3600" dirty="0" smtClean="0">
                <a:latin typeface="Comic Sans MS" pitchFamily="-112" charset="0"/>
              </a:rPr>
              <a:t/>
            </a:r>
            <a:br>
              <a:rPr lang="de-DE" sz="3600" dirty="0" smtClean="0">
                <a:latin typeface="Comic Sans MS" pitchFamily="-112" charset="0"/>
              </a:rPr>
            </a:br>
            <a:endParaRPr lang="de-DE" sz="3600" dirty="0" smtClean="0">
              <a:latin typeface="Comic Sans MS" pitchFamily="-112" charset="0"/>
            </a:endParaRPr>
          </a:p>
        </p:txBody>
      </p:sp>
      <p:sp>
        <p:nvSpPr>
          <p:cNvPr id="2053" name="Untertitel 2"/>
          <p:cNvSpPr>
            <a:spLocks noGrp="1"/>
          </p:cNvSpPr>
          <p:nvPr>
            <p:ph type="subTitle" idx="1"/>
          </p:nvPr>
        </p:nvSpPr>
        <p:spPr>
          <a:xfrm>
            <a:off x="914400" y="1943100"/>
            <a:ext cx="7543800" cy="4533900"/>
          </a:xfrm>
        </p:spPr>
        <p:txBody>
          <a:bodyPr/>
          <a:lstStyle/>
          <a:p>
            <a:pPr eaLnBrk="1" hangingPunct="1"/>
            <a:endParaRPr lang="de-DE" b="1" smtClean="0">
              <a:solidFill>
                <a:schemeClr val="tx1"/>
              </a:solidFill>
            </a:endParaRPr>
          </a:p>
          <a:p>
            <a:pPr algn="l" eaLnBrk="1" hangingPunct="1"/>
            <a:endParaRPr lang="de-DE" sz="2800" smtClean="0">
              <a:solidFill>
                <a:schemeClr val="tx1"/>
              </a:solidFill>
            </a:endParaRPr>
          </a:p>
          <a:p>
            <a:pPr lvl="2" algn="l" eaLnBrk="1" hangingPunct="1">
              <a:buFont typeface="Arial" charset="0"/>
              <a:buChar char="•"/>
            </a:pPr>
            <a:endParaRPr lang="de-DE" smtClean="0">
              <a:solidFill>
                <a:schemeClr val="tx1"/>
              </a:solidFill>
            </a:endParaRPr>
          </a:p>
        </p:txBody>
      </p:sp>
      <p:sp>
        <p:nvSpPr>
          <p:cNvPr id="8" name="Prozess 7"/>
          <p:cNvSpPr>
            <a:spLocks noChangeArrowheads="1"/>
          </p:cNvSpPr>
          <p:nvPr/>
        </p:nvSpPr>
        <p:spPr bwMode="auto">
          <a:xfrm>
            <a:off x="671513" y="1828800"/>
            <a:ext cx="7786687" cy="685800"/>
          </a:xfrm>
          <a:prstGeom prst="flowChartProcess">
            <a:avLst/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de-DE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Einführungsphase (EF)</a:t>
            </a:r>
            <a:endParaRPr lang="de-DE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Prozess 9"/>
          <p:cNvSpPr>
            <a:spLocks noChangeArrowheads="1"/>
          </p:cNvSpPr>
          <p:nvPr/>
        </p:nvSpPr>
        <p:spPr bwMode="auto">
          <a:xfrm>
            <a:off x="671513" y="2514600"/>
            <a:ext cx="7786687" cy="685800"/>
          </a:xfrm>
          <a:prstGeom prst="flowChartProcess">
            <a:avLst/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de-DE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Versetzung </a:t>
            </a:r>
            <a:r>
              <a:rPr lang="de-DE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-112" charset="2"/>
              </a:rPr>
              <a:t> </a:t>
            </a:r>
            <a:r>
              <a:rPr lang="de-DE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mittlerer Schulabschluss</a:t>
            </a:r>
          </a:p>
        </p:txBody>
      </p:sp>
      <p:sp>
        <p:nvSpPr>
          <p:cNvPr id="11" name="Prozess 10"/>
          <p:cNvSpPr>
            <a:spLocks noChangeArrowheads="1"/>
          </p:cNvSpPr>
          <p:nvPr/>
        </p:nvSpPr>
        <p:spPr bwMode="auto">
          <a:xfrm>
            <a:off x="671513" y="3200400"/>
            <a:ext cx="7786687" cy="685800"/>
          </a:xfrm>
          <a:prstGeom prst="flowChartProcess">
            <a:avLst/>
          </a:prstGeom>
          <a:gradFill rotWithShape="1">
            <a:gsLst>
              <a:gs pos="0">
                <a:srgbClr val="FFB977"/>
              </a:gs>
              <a:gs pos="100000">
                <a:srgbClr val="FF932B"/>
              </a:gs>
            </a:gsLst>
            <a:lin ang="5400000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de-DE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-112" charset="2"/>
              </a:rPr>
              <a:t>1. Jahr der Qualifikationsphase (Q1)</a:t>
            </a:r>
            <a:endParaRPr lang="de-DE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Prozess 11"/>
          <p:cNvSpPr>
            <a:spLocks noChangeArrowheads="1"/>
          </p:cNvSpPr>
          <p:nvPr/>
        </p:nvSpPr>
        <p:spPr bwMode="auto">
          <a:xfrm>
            <a:off x="671513" y="3886200"/>
            <a:ext cx="7786687" cy="685800"/>
          </a:xfrm>
          <a:prstGeom prst="flowChartProcess">
            <a:avLst/>
          </a:prstGeom>
          <a:gradFill rotWithShape="1">
            <a:gsLst>
              <a:gs pos="0">
                <a:srgbClr val="FFB977"/>
              </a:gs>
              <a:gs pos="100000">
                <a:srgbClr val="FF932B"/>
              </a:gs>
            </a:gsLst>
            <a:lin ang="5400000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de-DE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-112" charset="2"/>
              </a:rPr>
              <a:t>2. Jahr der Qualifikationsphase (Q2)</a:t>
            </a:r>
            <a:endParaRPr lang="de-DE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7543800" y="3200400"/>
            <a:ext cx="1600200" cy="1371600"/>
          </a:xfrm>
          <a:prstGeom prst="rect">
            <a:avLst/>
          </a:prstGeom>
          <a:gradFill rotWithShape="1">
            <a:gsLst>
              <a:gs pos="0">
                <a:srgbClr val="FFB977"/>
              </a:gs>
              <a:gs pos="100000">
                <a:srgbClr val="FF932B"/>
              </a:gs>
            </a:gsLst>
            <a:lin ang="5400000"/>
          </a:gradFill>
          <a:ln w="9525">
            <a:solidFill>
              <a:srgbClr val="F6924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de-DE" dirty="0">
                <a:latin typeface="Arial" pitchFamily="34" charset="0"/>
                <a:cs typeface="Arial" pitchFamily="34" charset="0"/>
              </a:rPr>
              <a:t>Block I</a:t>
            </a:r>
          </a:p>
        </p:txBody>
      </p:sp>
      <p:sp>
        <p:nvSpPr>
          <p:cNvPr id="14" name="Legende mit Pfeil nach rechts 13"/>
          <p:cNvSpPr/>
          <p:nvPr/>
        </p:nvSpPr>
        <p:spPr>
          <a:xfrm>
            <a:off x="152400" y="3200400"/>
            <a:ext cx="1524000" cy="1371600"/>
          </a:xfrm>
          <a:prstGeom prst="right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de-DE" sz="1800" dirty="0">
                <a:solidFill>
                  <a:srgbClr val="000000"/>
                </a:solidFill>
                <a:latin typeface="Arial" pitchFamily="34" charset="0"/>
                <a:ea typeface="ＭＳ Ｐゴシック" pitchFamily="-112" charset="-128"/>
                <a:cs typeface="Arial" pitchFamily="34" charset="0"/>
              </a:rPr>
              <a:t>FHR</a:t>
            </a:r>
          </a:p>
          <a:p>
            <a:pPr algn="ctr">
              <a:defRPr/>
            </a:pPr>
            <a:r>
              <a:rPr lang="de-DE" sz="1800" dirty="0">
                <a:solidFill>
                  <a:srgbClr val="000000"/>
                </a:solidFill>
                <a:latin typeface="Arial" pitchFamily="34" charset="0"/>
                <a:ea typeface="ＭＳ Ｐゴシック" pitchFamily="-112" charset="-128"/>
                <a:cs typeface="Arial" pitchFamily="34" charset="0"/>
              </a:rPr>
              <a:t>schul.</a:t>
            </a:r>
          </a:p>
          <a:p>
            <a:pPr algn="ctr">
              <a:defRPr/>
            </a:pPr>
            <a:r>
              <a:rPr lang="de-DE" sz="1800" dirty="0">
                <a:solidFill>
                  <a:srgbClr val="000000"/>
                </a:solidFill>
                <a:latin typeface="Arial" pitchFamily="34" charset="0"/>
                <a:ea typeface="ＭＳ Ｐゴシック" pitchFamily="-112" charset="-128"/>
                <a:cs typeface="Arial" pitchFamily="34" charset="0"/>
              </a:rPr>
              <a:t>Teil</a:t>
            </a:r>
          </a:p>
        </p:txBody>
      </p:sp>
      <p:sp>
        <p:nvSpPr>
          <p:cNvPr id="15" name="Prozess 14"/>
          <p:cNvSpPr>
            <a:spLocks noChangeArrowheads="1"/>
          </p:cNvSpPr>
          <p:nvPr/>
        </p:nvSpPr>
        <p:spPr bwMode="auto">
          <a:xfrm>
            <a:off x="671513" y="4572000"/>
            <a:ext cx="7786687" cy="342900"/>
          </a:xfrm>
          <a:prstGeom prst="flowChartProcess">
            <a:avLst/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de-DE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-112" charset="2"/>
              </a:rPr>
              <a:t>Abiturzulassung</a:t>
            </a:r>
            <a:endParaRPr lang="de-DE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Prozess 15"/>
          <p:cNvSpPr/>
          <p:nvPr/>
        </p:nvSpPr>
        <p:spPr>
          <a:xfrm>
            <a:off x="671513" y="4914900"/>
            <a:ext cx="7786687" cy="685800"/>
          </a:xfrm>
          <a:prstGeom prst="flowChartProces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dirty="0">
                <a:solidFill>
                  <a:srgbClr val="000000"/>
                </a:solidFill>
                <a:latin typeface="Arial" pitchFamily="34" charset="0"/>
                <a:ea typeface="ＭＳ Ｐゴシック" pitchFamily="-112" charset="-128"/>
                <a:cs typeface="Arial" pitchFamily="34" charset="0"/>
              </a:rPr>
              <a:t>Abiturprüfung</a:t>
            </a:r>
          </a:p>
        </p:txBody>
      </p:sp>
      <p:sp>
        <p:nvSpPr>
          <p:cNvPr id="17" name="Prozess 16"/>
          <p:cNvSpPr>
            <a:spLocks noChangeArrowheads="1"/>
          </p:cNvSpPr>
          <p:nvPr/>
        </p:nvSpPr>
        <p:spPr bwMode="auto">
          <a:xfrm>
            <a:off x="671513" y="5600700"/>
            <a:ext cx="7786687" cy="685800"/>
          </a:xfrm>
          <a:prstGeom prst="flowChartProcess">
            <a:avLst/>
          </a:prstGeom>
          <a:gradFill rotWithShape="1">
            <a:gsLst>
              <a:gs pos="0">
                <a:srgbClr val="E5EEFF"/>
              </a:gs>
              <a:gs pos="64999">
                <a:srgbClr val="BFD5FF"/>
              </a:gs>
              <a:gs pos="100000">
                <a:srgbClr val="A3C4FF"/>
              </a:gs>
            </a:gsLst>
            <a:lin ang="5400000" scaled="1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de-DE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Abiturzeugnis (Ergebnisse aus Block I und II)</a:t>
            </a:r>
          </a:p>
        </p:txBody>
      </p:sp>
      <p:sp>
        <p:nvSpPr>
          <p:cNvPr id="18" name="Rechteck 17"/>
          <p:cNvSpPr/>
          <p:nvPr/>
        </p:nvSpPr>
        <p:spPr>
          <a:xfrm>
            <a:off x="7543800" y="4914900"/>
            <a:ext cx="1600200" cy="685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dirty="0">
                <a:solidFill>
                  <a:srgbClr val="000000"/>
                </a:solidFill>
                <a:latin typeface="Arial" pitchFamily="34" charset="0"/>
                <a:ea typeface="ＭＳ Ｐゴシック" pitchFamily="-112" charset="-128"/>
                <a:cs typeface="Arial" pitchFamily="34" charset="0"/>
              </a:rPr>
              <a:t>Block II</a:t>
            </a:r>
          </a:p>
        </p:txBody>
      </p:sp>
      <p:pic>
        <p:nvPicPr>
          <p:cNvPr id="21" name="Picture 5" descr="Log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52320" y="76201"/>
            <a:ext cx="1463080" cy="490629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7691833"/>
              </p:ext>
            </p:extLst>
          </p:nvPr>
        </p:nvGraphicFramePr>
        <p:xfrm>
          <a:off x="685800" y="685800"/>
          <a:ext cx="7786688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70" name="Dokument" r:id="rId3" imgW="17147393" imgH="685896" progId="Word.Document.12">
                  <p:link updateAutomatic="1"/>
                </p:oleObj>
              </mc:Choice>
              <mc:Fallback>
                <p:oleObj name="Dokument" r:id="rId3" imgW="17147393" imgH="685896" progId="Word.Document.12">
                  <p:link updateAutomatic="1"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85800"/>
                        <a:ext cx="7786688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01253"/>
            <a:ext cx="8229600" cy="8794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3600" dirty="0" smtClean="0">
                <a:latin typeface="Comic Sans MS" pitchFamily="-84" charset="0"/>
                <a:ea typeface="ＭＳ Ｐゴシック" pitchFamily="-84" charset="-128"/>
              </a:rPr>
              <a:t/>
            </a:r>
            <a:br>
              <a:rPr lang="de-DE" sz="3600" dirty="0" smtClean="0">
                <a:latin typeface="Comic Sans MS" pitchFamily="-84" charset="0"/>
                <a:ea typeface="ＭＳ Ｐゴシック" pitchFamily="-84" charset="-128"/>
              </a:rPr>
            </a:br>
            <a:r>
              <a:rPr lang="de-DE" sz="3600" b="1" dirty="0" smtClean="0">
                <a:latin typeface="Arial" pitchFamily="34" charset="0"/>
                <a:ea typeface="ＭＳ Ｐゴシック" pitchFamily="-84" charset="-128"/>
                <a:cs typeface="Arial" pitchFamily="34" charset="0"/>
                <a:sym typeface="Wingdings" pitchFamily="-84" charset="2"/>
              </a:rPr>
              <a:t>Kurse und Wochenstunden </a:t>
            </a:r>
            <a:r>
              <a:rPr lang="de-DE" sz="3600" dirty="0" smtClean="0">
                <a:latin typeface="Comic Sans MS" pitchFamily="-84" charset="0"/>
                <a:ea typeface="ＭＳ Ｐゴシック" pitchFamily="-84" charset="-128"/>
              </a:rPr>
              <a:t/>
            </a:r>
            <a:br>
              <a:rPr lang="de-DE" sz="3600" dirty="0" smtClean="0">
                <a:latin typeface="Comic Sans MS" pitchFamily="-84" charset="0"/>
                <a:ea typeface="ＭＳ Ｐゴシック" pitchFamily="-84" charset="-128"/>
              </a:rPr>
            </a:br>
            <a:endParaRPr lang="de-DE" sz="3600" dirty="0" smtClean="0">
              <a:latin typeface="Comic Sans MS" pitchFamily="-84" charset="0"/>
              <a:ea typeface="ＭＳ Ｐゴシック" pitchFamily="-84" charset="-128"/>
            </a:endParaRPr>
          </a:p>
        </p:txBody>
      </p:sp>
      <p:sp>
        <p:nvSpPr>
          <p:cNvPr id="10" name="Abgerundetes Rechteck 9"/>
          <p:cNvSpPr>
            <a:spLocks noChangeArrowheads="1"/>
          </p:cNvSpPr>
          <p:nvPr/>
        </p:nvSpPr>
        <p:spPr bwMode="auto">
          <a:xfrm>
            <a:off x="457200" y="914400"/>
            <a:ext cx="8534400" cy="172819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de-DE" sz="3200" dirty="0">
                <a:latin typeface="Arial" pitchFamily="34" charset="0"/>
                <a:cs typeface="Arial" pitchFamily="34" charset="0"/>
              </a:rPr>
              <a:t>In der Einführungsphase (EF) sind 10 – 12 </a:t>
            </a:r>
            <a:r>
              <a:rPr lang="de-DE" sz="3200" dirty="0" smtClean="0">
                <a:latin typeface="Arial" pitchFamily="34" charset="0"/>
                <a:cs typeface="Arial" pitchFamily="34" charset="0"/>
              </a:rPr>
              <a:t>dreistündige Grundkurse </a:t>
            </a:r>
            <a:r>
              <a:rPr lang="de-DE" sz="3200" dirty="0">
                <a:latin typeface="Arial" pitchFamily="34" charset="0"/>
                <a:cs typeface="Arial" pitchFamily="34" charset="0"/>
              </a:rPr>
              <a:t>und ggf. zweistündige Vertiefungskurse zu belegen.</a:t>
            </a:r>
          </a:p>
        </p:txBody>
      </p:sp>
      <p:sp>
        <p:nvSpPr>
          <p:cNvPr id="12" name="Abgerundetes Rechteck 11"/>
          <p:cNvSpPr>
            <a:spLocks noChangeArrowheads="1"/>
          </p:cNvSpPr>
          <p:nvPr/>
        </p:nvSpPr>
        <p:spPr bwMode="auto">
          <a:xfrm>
            <a:off x="457200" y="2642592"/>
            <a:ext cx="8534400" cy="18002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de-DE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 der Qualifikationsphase (Q1-Q2) sind 2 Leistungskurse (fünfstündig) und 8 Grundkurse (dreistündig) zu belegen</a:t>
            </a:r>
          </a:p>
        </p:txBody>
      </p:sp>
      <p:sp>
        <p:nvSpPr>
          <p:cNvPr id="14" name="Abgerundetes Rechteck 13"/>
          <p:cNvSpPr>
            <a:spLocks noChangeArrowheads="1"/>
          </p:cNvSpPr>
          <p:nvPr/>
        </p:nvSpPr>
        <p:spPr bwMode="auto">
          <a:xfrm>
            <a:off x="467544" y="4442792"/>
            <a:ext cx="8534400" cy="165618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de-DE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-84" charset="2"/>
              </a:rPr>
              <a:t>In der EF und in der Q-Phase müssen durchschnittlich </a:t>
            </a:r>
            <a:r>
              <a:rPr lang="de-DE" sz="32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-84" charset="2"/>
              </a:rPr>
              <a:t>34</a:t>
            </a:r>
            <a:r>
              <a:rPr lang="de-DE" sz="320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-84" charset="2"/>
              </a:rPr>
              <a:t> </a:t>
            </a:r>
            <a:r>
              <a:rPr lang="de-DE" sz="3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Wingdings" pitchFamily="-84" charset="2"/>
              </a:rPr>
              <a:t>Wochenstunden belegt werden</a:t>
            </a:r>
            <a:endParaRPr lang="de-DE" sz="32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5" descr="Log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52320" y="76201"/>
            <a:ext cx="1463080" cy="490629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4790166"/>
              </p:ext>
            </p:extLst>
          </p:nvPr>
        </p:nvGraphicFramePr>
        <p:xfrm>
          <a:off x="685800" y="685800"/>
          <a:ext cx="7786688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Dokument" r:id="rId3" imgW="17147393" imgH="685896" progId="Word.Document.12">
                  <p:link updateAutomatic="1"/>
                </p:oleObj>
              </mc:Choice>
              <mc:Fallback>
                <p:oleObj name="Dokument" r:id="rId3" imgW="17147393" imgH="685896" progId="Word.Document.12">
                  <p:link updateAutomatic="1"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85800"/>
                        <a:ext cx="7786688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8864" y="227112"/>
            <a:ext cx="8229600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3600" dirty="0" smtClean="0">
                <a:latin typeface="Comic Sans MS" pitchFamily="-112" charset="0"/>
              </a:rPr>
              <a:t/>
            </a:r>
            <a:br>
              <a:rPr lang="de-DE" sz="3600" dirty="0" smtClean="0">
                <a:latin typeface="Comic Sans MS" pitchFamily="-112" charset="0"/>
              </a:rPr>
            </a:br>
            <a:r>
              <a:rPr lang="de-DE" sz="3600" b="1" dirty="0" smtClean="0">
                <a:latin typeface="Arial" pitchFamily="34" charset="0"/>
                <a:cs typeface="Arial" pitchFamily="34" charset="0"/>
                <a:sym typeface="Wingdings" pitchFamily="-112" charset="2"/>
              </a:rPr>
              <a:t>Aufgabenfelder</a:t>
            </a:r>
            <a:r>
              <a:rPr lang="de-DE" sz="3600" b="1" dirty="0" smtClean="0">
                <a:latin typeface="Comic Sans MS" pitchFamily="-112" charset="0"/>
              </a:rPr>
              <a:t>	 </a:t>
            </a:r>
            <a:r>
              <a:rPr lang="de-DE" sz="3600" dirty="0" smtClean="0">
                <a:latin typeface="Comic Sans MS" pitchFamily="-112" charset="0"/>
              </a:rPr>
              <a:t/>
            </a:r>
            <a:br>
              <a:rPr lang="de-DE" sz="3600" dirty="0" smtClean="0">
                <a:latin typeface="Comic Sans MS" pitchFamily="-112" charset="0"/>
              </a:rPr>
            </a:br>
            <a:endParaRPr lang="de-DE" sz="3600" dirty="0" smtClean="0">
              <a:latin typeface="Comic Sans MS" pitchFamily="-112" charset="0"/>
            </a:endParaRPr>
          </a:p>
        </p:txBody>
      </p:sp>
      <p:sp>
        <p:nvSpPr>
          <p:cNvPr id="4101" name="Untertitel 2"/>
          <p:cNvSpPr>
            <a:spLocks noGrp="1"/>
          </p:cNvSpPr>
          <p:nvPr>
            <p:ph type="subTitle" idx="4294967295"/>
          </p:nvPr>
        </p:nvSpPr>
        <p:spPr>
          <a:xfrm>
            <a:off x="671513" y="2209800"/>
            <a:ext cx="7786687" cy="46482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de-DE" smtClean="0"/>
          </a:p>
          <a:p>
            <a:pPr eaLnBrk="1" hangingPunct="1"/>
            <a:endParaRPr lang="de-DE" smtClean="0"/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17471"/>
              </p:ext>
            </p:extLst>
          </p:nvPr>
        </p:nvGraphicFramePr>
        <p:xfrm>
          <a:off x="0" y="914400"/>
          <a:ext cx="9067800" cy="2094852"/>
        </p:xfrm>
        <a:graphic>
          <a:graphicData uri="http://schemas.openxmlformats.org/drawingml/2006/table">
            <a:tbl>
              <a:tblPr firstRow="1">
                <a:tableStyleId>{306799F8-075E-4A3A-A7F6-7FBC6576F1A4}</a:tableStyleId>
              </a:tblPr>
              <a:tblGrid>
                <a:gridCol w="22475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976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22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51396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Arial" pitchFamily="-112" charset="0"/>
                        <a:cs typeface="Arial" pitchFamily="-11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Arial" pitchFamily="-112" charset="0"/>
                          <a:cs typeface="Arial" pitchFamily="-112" charset="0"/>
                        </a:rPr>
                        <a:t>Aufgabenfeld I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Arial" pitchFamily="-112" charset="0"/>
                        <a:cs typeface="Arial" pitchFamily="-112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Arial" pitchFamily="-112" charset="0"/>
                          <a:cs typeface="Arial" pitchFamily="-112" charset="0"/>
                        </a:rPr>
                        <a:t>sprachlich-literarisch-künstlerisch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Arial" pitchFamily="-112" charset="0"/>
                          <a:cs typeface="Arial" pitchFamily="-112" charset="0"/>
                        </a:rPr>
                        <a:t>Deutsch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0746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Arial" pitchFamily="-112" charset="0"/>
                          <a:cs typeface="Arial" pitchFamily="-112" charset="0"/>
                        </a:rPr>
                        <a:t>Englisch, Französisch, Latein, </a:t>
                      </a: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Arial" pitchFamily="-112" charset="0"/>
                          <a:cs typeface="Arial" pitchFamily="-112" charset="0"/>
                        </a:rPr>
                        <a:t>Spanisch</a:t>
                      </a:r>
                      <a:endParaRPr kumimoji="0" lang="de-DE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Arial" pitchFamily="-112" charset="0"/>
                        <a:cs typeface="Arial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8665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Arial" pitchFamily="-112" charset="0"/>
                          <a:cs typeface="Arial" pitchFamily="-112" charset="0"/>
                        </a:rPr>
                        <a:t>Kunst und Musik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Arial" pitchFamily="-112" charset="0"/>
                          <a:cs typeface="Arial" pitchFamily="-112" charset="0"/>
                        </a:rPr>
                        <a:t>Literatur (nur in Q1)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Arial" pitchFamily="-112" charset="0"/>
                          <a:cs typeface="Arial" pitchFamily="-112" charset="0"/>
                        </a:rPr>
                        <a:t>Instrumental- oder vokal-praktischer Kurs (nur in Q1)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elle 11"/>
          <p:cNvGraphicFramePr>
            <a:graphicFrameLocks noGrp="1"/>
          </p:cNvGraphicFramePr>
          <p:nvPr/>
        </p:nvGraphicFramePr>
        <p:xfrm>
          <a:off x="0" y="3018604"/>
          <a:ext cx="9067800" cy="1310640"/>
        </p:xfrm>
        <a:graphic>
          <a:graphicData uri="http://schemas.openxmlformats.org/drawingml/2006/table">
            <a:tbl>
              <a:tblPr firstRow="1">
                <a:tableStyleId>{638B1855-1B75-4FBE-930C-398BA8C253C6}</a:tableStyleId>
              </a:tblPr>
              <a:tblGrid>
                <a:gridCol w="22475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976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22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Arial" pitchFamily="-112" charset="0"/>
                        <a:cs typeface="Arial" pitchFamily="-11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Arial" pitchFamily="-112" charset="0"/>
                          <a:cs typeface="Arial" pitchFamily="-112" charset="0"/>
                        </a:rPr>
                        <a:t>Aufgabenfeld 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Arial" pitchFamily="-112" charset="0"/>
                        <a:cs typeface="Arial" pitchFamily="-112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Arial" pitchFamily="-112" charset="0"/>
                          <a:cs typeface="Arial" pitchFamily="-112" charset="0"/>
                        </a:rPr>
                        <a:t>gesellschaftswissenschaftlich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Arial" pitchFamily="-112" charset="0"/>
                          <a:cs typeface="Arial" pitchFamily="-112" charset="0"/>
                        </a:rPr>
                        <a:t>Geschichte (auch bilingual), </a:t>
                      </a: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Arial" pitchFamily="-112" charset="0"/>
                          <a:cs typeface="Arial" pitchFamily="-112" charset="0"/>
                        </a:rPr>
                        <a:t>Sozialwissenschaften, Erdkunde, Erziehungswissenschaft, Philosophie</a:t>
                      </a:r>
                      <a:endParaRPr kumimoji="0" lang="de-DE" sz="16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Arial" pitchFamily="-112" charset="0"/>
                        <a:cs typeface="Arial" pitchFamily="-112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elle 13"/>
          <p:cNvGraphicFramePr>
            <a:graphicFrameLocks noGrp="1"/>
          </p:cNvGraphicFramePr>
          <p:nvPr/>
        </p:nvGraphicFramePr>
        <p:xfrm>
          <a:off x="0" y="4338915"/>
          <a:ext cx="9067800" cy="998220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225037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948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22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191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Arial" pitchFamily="-112" charset="0"/>
                        <a:cs typeface="Arial" pitchFamily="-11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Arial" pitchFamily="-112" charset="0"/>
                          <a:cs typeface="Arial" pitchFamily="-112" charset="0"/>
                        </a:rPr>
                        <a:t>Aufgabenfeld III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Arial" pitchFamily="-112" charset="0"/>
                        <a:cs typeface="Arial" pitchFamily="-112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Arial" pitchFamily="-112" charset="0"/>
                          <a:cs typeface="Arial" pitchFamily="-112" charset="0"/>
                        </a:rPr>
                        <a:t>mathematisch-naturwissenschaftlich-technisch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Arial" pitchFamily="-112" charset="0"/>
                          <a:cs typeface="Arial" pitchFamily="-112" charset="0"/>
                        </a:rPr>
                        <a:t>Mathematik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91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Arial" pitchFamily="-112" charset="0"/>
                          <a:cs typeface="Arial" pitchFamily="-112" charset="0"/>
                        </a:rPr>
                        <a:t>Biologie, Physik, Chemie, Informatik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Tabelle 14"/>
          <p:cNvGraphicFramePr>
            <a:graphicFrameLocks noGrp="1"/>
          </p:cNvGraphicFramePr>
          <p:nvPr/>
        </p:nvGraphicFramePr>
        <p:xfrm>
          <a:off x="0" y="5335488"/>
          <a:ext cx="9067800" cy="685800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3022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045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429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2" charset="0"/>
                        <a:ea typeface="Arial" pitchFamily="-112" charset="0"/>
                        <a:cs typeface="Arial" pitchFamily="-112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Arial" pitchFamily="-112" charset="0"/>
                          <a:cs typeface="Arial" pitchFamily="-112" charset="0"/>
                        </a:rPr>
                        <a:t>außerhalb der Aufgabenfelder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Arial" pitchFamily="-112" charset="0"/>
                          <a:cs typeface="Arial" pitchFamily="-112" charset="0"/>
                        </a:rPr>
                        <a:t>Religion (katholisch und evangelisch)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29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12" charset="0"/>
                          <a:ea typeface="Arial" pitchFamily="-112" charset="0"/>
                          <a:cs typeface="Arial" pitchFamily="-112" charset="0"/>
                        </a:rPr>
                        <a:t>Sport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Tabelle 15"/>
          <p:cNvGraphicFramePr>
            <a:graphicFrameLocks noGrp="1"/>
          </p:cNvGraphicFramePr>
          <p:nvPr/>
        </p:nvGraphicFramePr>
        <p:xfrm>
          <a:off x="0" y="6030682"/>
          <a:ext cx="9067800" cy="742950"/>
        </p:xfrm>
        <a:graphic>
          <a:graphicData uri="http://schemas.openxmlformats.org/drawingml/2006/table">
            <a:tbl>
              <a:tblPr/>
              <a:tblGrid>
                <a:gridCol w="3022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045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Vertiefungsfächer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in Mathematik und Englisch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Projektkurse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-112" charset="-128"/>
                          <a:cs typeface="Arial" charset="0"/>
                        </a:rPr>
                        <a:t>in Anbindung an ein Referenzfach (nur in der Qualifikationsphase)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B9B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3" name="Picture 5" descr="Log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52320" y="76201"/>
            <a:ext cx="1463080" cy="490629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3189029"/>
              </p:ext>
            </p:extLst>
          </p:nvPr>
        </p:nvGraphicFramePr>
        <p:xfrm>
          <a:off x="685800" y="685800"/>
          <a:ext cx="7786688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5" name="Dokument" r:id="rId4" imgW="17147393" imgH="685896" progId="Word.Document.12">
                  <p:link updateAutomatic="1"/>
                </p:oleObj>
              </mc:Choice>
              <mc:Fallback>
                <p:oleObj name="Dokument" r:id="rId4" imgW="17147393" imgH="685896" progId="Word.Document.12">
                  <p:link updateAutomatic="1"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85800"/>
                        <a:ext cx="7786688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288" y="44624"/>
            <a:ext cx="8229600" cy="9826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3600" dirty="0" smtClean="0">
                <a:latin typeface="Comic Sans MS" pitchFamily="-84" charset="0"/>
                <a:ea typeface="ＭＳ Ｐゴシック" pitchFamily="-84" charset="-128"/>
              </a:rPr>
              <a:t/>
            </a:r>
            <a:br>
              <a:rPr lang="de-DE" sz="3600" dirty="0" smtClean="0">
                <a:latin typeface="Comic Sans MS" pitchFamily="-84" charset="0"/>
                <a:ea typeface="ＭＳ Ｐゴシック" pitchFamily="-84" charset="-128"/>
              </a:rPr>
            </a:br>
            <a:r>
              <a:rPr lang="de-DE" sz="3600" b="1" dirty="0" smtClean="0">
                <a:latin typeface="Arial" pitchFamily="34" charset="0"/>
                <a:ea typeface="ＭＳ Ｐゴシック" pitchFamily="-84" charset="-128"/>
                <a:cs typeface="Arial" pitchFamily="34" charset="0"/>
              </a:rPr>
              <a:t>Belegungspflicht in der EF</a:t>
            </a:r>
            <a:br>
              <a:rPr lang="de-DE" sz="3600" b="1" dirty="0" smtClean="0">
                <a:latin typeface="Arial" pitchFamily="34" charset="0"/>
                <a:ea typeface="ＭＳ Ｐゴシック" pitchFamily="-84" charset="-128"/>
                <a:cs typeface="Arial" pitchFamily="34" charset="0"/>
              </a:rPr>
            </a:br>
            <a:endParaRPr lang="de-DE" sz="3600" b="1" dirty="0" smtClean="0">
              <a:latin typeface="Arial" pitchFamily="34" charset="0"/>
              <a:ea typeface="ＭＳ Ｐゴシック" pitchFamily="-84" charset="-128"/>
              <a:cs typeface="Arial" pitchFamily="34" charset="0"/>
            </a:endParaRP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392113" y="1700808"/>
            <a:ext cx="2665412" cy="1150938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800" b="1" dirty="0">
                <a:latin typeface="Arial" pitchFamily="34" charset="0"/>
                <a:cs typeface="Arial" pitchFamily="34" charset="0"/>
              </a:rPr>
              <a:t>10 Grundkurse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311525" y="2026246"/>
            <a:ext cx="9794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sz="1800" dirty="0">
                <a:latin typeface="Arial" pitchFamily="34" charset="0"/>
                <a:cs typeface="Arial" pitchFamily="34" charset="0"/>
              </a:rPr>
              <a:t>und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510088" y="1826221"/>
            <a:ext cx="4481512" cy="936625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buFontTx/>
              <a:buChar char="-"/>
            </a:pPr>
            <a:r>
              <a:rPr lang="de-DE" sz="1800" b="1" dirty="0">
                <a:latin typeface="Arial" pitchFamily="34" charset="0"/>
                <a:cs typeface="Arial" pitchFamily="34" charset="0"/>
              </a:rPr>
              <a:t>   2 Wahlkurse  </a:t>
            </a:r>
            <a:r>
              <a:rPr lang="de-DE" sz="1800" b="1" u="sng" dirty="0">
                <a:latin typeface="Arial" pitchFamily="34" charset="0"/>
                <a:cs typeface="Arial" pitchFamily="34" charset="0"/>
              </a:rPr>
              <a:t>oder</a:t>
            </a:r>
          </a:p>
          <a:p>
            <a:r>
              <a:rPr lang="de-DE" sz="1800" dirty="0">
                <a:latin typeface="Arial" pitchFamily="34" charset="0"/>
                <a:cs typeface="Arial" pitchFamily="34" charset="0"/>
              </a:rPr>
              <a:t>-  </a:t>
            </a:r>
            <a:r>
              <a:rPr lang="de-DE" sz="1800" b="1" dirty="0">
                <a:latin typeface="Arial" pitchFamily="34" charset="0"/>
                <a:cs typeface="Arial" pitchFamily="34" charset="0"/>
              </a:rPr>
              <a:t> 2 Vertiefungsfächer </a:t>
            </a:r>
            <a:r>
              <a:rPr lang="de-DE" sz="1800" b="1" u="sng" dirty="0">
                <a:latin typeface="Arial" pitchFamily="34" charset="0"/>
                <a:cs typeface="Arial" pitchFamily="34" charset="0"/>
              </a:rPr>
              <a:t>oder</a:t>
            </a:r>
          </a:p>
          <a:p>
            <a:r>
              <a:rPr lang="de-DE" sz="1800" dirty="0">
                <a:latin typeface="Arial" pitchFamily="34" charset="0"/>
                <a:cs typeface="Arial" pitchFamily="34" charset="0"/>
              </a:rPr>
              <a:t>-</a:t>
            </a:r>
            <a:r>
              <a:rPr lang="de-DE" sz="1800" b="1" dirty="0">
                <a:latin typeface="Arial" pitchFamily="34" charset="0"/>
                <a:cs typeface="Arial" pitchFamily="34" charset="0"/>
              </a:rPr>
              <a:t>   1 </a:t>
            </a:r>
            <a:r>
              <a:rPr lang="de-DE" sz="1800" b="1" dirty="0" err="1">
                <a:latin typeface="Arial" pitchFamily="34" charset="0"/>
                <a:cs typeface="Arial" pitchFamily="34" charset="0"/>
              </a:rPr>
              <a:t>Wahlkurs</a:t>
            </a:r>
            <a:r>
              <a:rPr lang="de-DE" sz="1800" b="1" dirty="0">
                <a:latin typeface="Arial" pitchFamily="34" charset="0"/>
                <a:cs typeface="Arial" pitchFamily="34" charset="0"/>
              </a:rPr>
              <a:t> plus Vertiefungsfach</a:t>
            </a: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55563" y="3573016"/>
            <a:ext cx="9088437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de-DE" sz="2000" dirty="0" smtClean="0">
                <a:latin typeface="Arial" panose="020B0604020202020204" pitchFamily="34" charset="0"/>
                <a:cs typeface="Arial" pitchFamily="34" charset="0"/>
              </a:rPr>
              <a:t>nur neu einsetzende Fremdsprachen (Spanisch und Französisch) sind vierstündig (EF – Q2)</a:t>
            </a:r>
          </a:p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de-DE" sz="2000" dirty="0" smtClean="0">
                <a:latin typeface="Arial" panose="020B0604020202020204" pitchFamily="34" charset="0"/>
                <a:cs typeface="Arial" pitchFamily="34" charset="0"/>
              </a:rPr>
              <a:t>Schülerinnen und Schüler mit nur einer Fremdsprache müssen  eine neu einsetzende Fremdsprache wählen</a:t>
            </a:r>
          </a:p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de-DE" sz="2000" dirty="0" smtClean="0">
                <a:latin typeface="Arial" panose="020B0604020202020204" pitchFamily="34" charset="0"/>
                <a:cs typeface="Arial" pitchFamily="34" charset="0"/>
              </a:rPr>
              <a:t>Ein 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Fachwechsel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ist in der Regel nicht mehr möglich</a:t>
            </a: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de-DE" b="1" dirty="0" smtClean="0">
                <a:latin typeface="Arial" pitchFamily="34" charset="0"/>
                <a:cs typeface="Arial" pitchFamily="34" charset="0"/>
              </a:rPr>
              <a:t>Ein zu Beginn der EF nicht belegtes Fach kann zu keinem</a:t>
            </a:r>
            <a:r>
              <a:rPr lang="de-DE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b="1" dirty="0" smtClean="0">
                <a:latin typeface="Arial" pitchFamily="34" charset="0"/>
                <a:cs typeface="Arial" pitchFamily="34" charset="0"/>
              </a:rPr>
              <a:t>Zeitpunkt mehr angewählt werden!</a:t>
            </a:r>
            <a:endParaRPr lang="de-DE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endParaRPr lang="de-DE" sz="2000" dirty="0">
              <a:latin typeface="Comic Sans MS" pitchFamily="-84" charset="0"/>
            </a:endParaRPr>
          </a:p>
        </p:txBody>
      </p:sp>
      <p:pic>
        <p:nvPicPr>
          <p:cNvPr id="14" name="Picture 5" descr="Log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52320" y="76201"/>
            <a:ext cx="1463080" cy="490629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60"/>
                            </p:stCondLst>
                            <p:childTnLst>
                              <p:par>
                                <p:cTn id="1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1" grpId="0" animBg="1"/>
      <p:bldP spid="1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1956801"/>
              </p:ext>
            </p:extLst>
          </p:nvPr>
        </p:nvGraphicFramePr>
        <p:xfrm>
          <a:off x="685800" y="685800"/>
          <a:ext cx="7786688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Dokument" r:id="rId4" imgW="17147393" imgH="685896" progId="Word.Document.12">
                  <p:link updateAutomatic="1"/>
                </p:oleObj>
              </mc:Choice>
              <mc:Fallback>
                <p:oleObj name="Dokument" r:id="rId4" imgW="17147393" imgH="685896" progId="Word.Document.12">
                  <p:link updateAutomatic="1"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85800"/>
                        <a:ext cx="7786688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254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3600" b="1" dirty="0" smtClean="0">
                <a:latin typeface="Arial" pitchFamily="34" charset="0"/>
                <a:cs typeface="Arial" pitchFamily="34" charset="0"/>
              </a:rPr>
              <a:t>Wahlbeispiel </a:t>
            </a:r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0" y="1709421"/>
          <a:ext cx="9144000" cy="1262379"/>
        </p:xfrm>
        <a:graphic>
          <a:graphicData uri="http://schemas.openxmlformats.org/drawingml/2006/table">
            <a:tbl>
              <a:tblPr firstRow="1">
                <a:tableStyleId>{306799F8-075E-4A3A-A7F6-7FBC6576F1A4}</a:tableStyleId>
              </a:tblPr>
              <a:tblGrid>
                <a:gridCol w="2590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20793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" pitchFamily="-112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" pitchFamily="-112" charset="0"/>
                          <a:cs typeface="Arial" pitchFamily="34" charset="0"/>
                        </a:rPr>
                        <a:t>Aufgabenfeld I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" pitchFamily="-112" charset="0"/>
                          <a:cs typeface="Arial" pitchFamily="34" charset="0"/>
                        </a:rPr>
                        <a:t>Deutsch</a:t>
                      </a:r>
                      <a:endParaRPr kumimoji="0" 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" pitchFamily="-112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" pitchFamily="-112" charset="0"/>
                          <a:cs typeface="Arial" pitchFamily="34" charset="0"/>
                        </a:rPr>
                        <a:t>s</a:t>
                      </a:r>
                      <a:endParaRPr kumimoji="0" 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" pitchFamily="-112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" pitchFamily="-112" charset="0"/>
                          <a:cs typeface="Arial" pitchFamily="34" charset="0"/>
                        </a:rPr>
                        <a:t>2</a:t>
                      </a:r>
                      <a:endParaRPr kumimoji="0" 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" pitchFamily="-112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079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" pitchFamily="-112" charset="0"/>
                          <a:cs typeface="Arial" pitchFamily="34" charset="0"/>
                        </a:rPr>
                        <a:t>eine fortgeführte Fremdsprache</a:t>
                      </a:r>
                      <a:endParaRPr kumimoji="0" 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" pitchFamily="-112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" pitchFamily="-112" charset="0"/>
                          <a:cs typeface="Arial" pitchFamily="34" charset="0"/>
                        </a:rPr>
                        <a:t>s</a:t>
                      </a:r>
                      <a:endParaRPr kumimoji="0" 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" pitchFamily="-112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" pitchFamily="-112" charset="0"/>
                          <a:cs typeface="Arial" pitchFamily="34" charset="0"/>
                        </a:rPr>
                        <a:t>2</a:t>
                      </a:r>
                      <a:endParaRPr kumimoji="0" 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" pitchFamily="-112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079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" pitchFamily="-112" charset="0"/>
                          <a:cs typeface="Arial" pitchFamily="34" charset="0"/>
                        </a:rPr>
                        <a:t>Kunst oder Musik</a:t>
                      </a:r>
                      <a:endParaRPr kumimoji="0" 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" pitchFamily="-112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m/s</a:t>
                      </a:r>
                      <a:endParaRPr lang="de-DE" sz="18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0/1</a:t>
                      </a:r>
                      <a:endParaRPr lang="de-DE" sz="18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0" y="1152525"/>
          <a:ext cx="9144000" cy="555625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556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-112" charset="0"/>
                        <a:ea typeface="ＭＳ Ｐゴシック" pitchFamily="-112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-112" charset="-128"/>
                          <a:cs typeface="Arial" pitchFamily="34" charset="0"/>
                        </a:rPr>
                        <a:t>Fach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-112" charset="-128"/>
                          <a:cs typeface="Arial" pitchFamily="34" charset="0"/>
                        </a:rPr>
                        <a:t>m/s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-112" charset="-128"/>
                          <a:cs typeface="Arial" pitchFamily="34" charset="0"/>
                        </a:rPr>
                        <a:t>Klausuren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/>
        </p:nvGraphicFramePr>
        <p:xfrm>
          <a:off x="0" y="2971800"/>
          <a:ext cx="9144000" cy="381000"/>
        </p:xfrm>
        <a:graphic>
          <a:graphicData uri="http://schemas.openxmlformats.org/drawingml/2006/table">
            <a:tbl>
              <a:tblPr firstRow="1">
                <a:tableStyleId>{638B1855-1B75-4FBE-930C-398BA8C253C6}</a:tableStyleId>
              </a:tblPr>
              <a:tblGrid>
                <a:gridCol w="2590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" pitchFamily="-112" charset="0"/>
                          <a:cs typeface="Arial" pitchFamily="34" charset="0"/>
                        </a:rPr>
                        <a:t>Aufgabenfeld </a:t>
                      </a:r>
                      <a:r>
                        <a:rPr kumimoji="0" lang="de-D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" pitchFamily="-112" charset="0"/>
                          <a:cs typeface="Arial" pitchFamily="34" charset="0"/>
                        </a:rPr>
                        <a:t>II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" pitchFamily="-112" charset="0"/>
                          <a:cs typeface="Arial" pitchFamily="34" charset="0"/>
                        </a:rPr>
                        <a:t>eine Gesellschaftswissenschaft</a:t>
                      </a:r>
                      <a:endParaRPr kumimoji="0" 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" pitchFamily="-112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" pitchFamily="-112" charset="0"/>
                          <a:cs typeface="Arial" pitchFamily="34" charset="0"/>
                        </a:rPr>
                        <a:t>s</a:t>
                      </a:r>
                      <a:endParaRPr kumimoji="0" 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" pitchFamily="-112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" pitchFamily="-112" charset="0"/>
                          <a:cs typeface="Arial" pitchFamily="34" charset="0"/>
                        </a:rPr>
                        <a:t>1</a:t>
                      </a:r>
                      <a:endParaRPr kumimoji="0" 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" pitchFamily="-112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elle 9"/>
          <p:cNvGraphicFramePr>
            <a:graphicFrameLocks noGrp="1"/>
          </p:cNvGraphicFramePr>
          <p:nvPr/>
        </p:nvGraphicFramePr>
        <p:xfrm>
          <a:off x="0" y="3343378"/>
          <a:ext cx="9144000" cy="824865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2590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5910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" pitchFamily="-112" charset="0"/>
                          <a:cs typeface="Arial" pitchFamily="34" charset="0"/>
                        </a:rPr>
                        <a:t>Aufgabenfeld </a:t>
                      </a:r>
                      <a:r>
                        <a:rPr kumimoji="0" lang="de-D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" pitchFamily="-112" charset="0"/>
                          <a:cs typeface="Arial" pitchFamily="34" charset="0"/>
                        </a:rPr>
                        <a:t>III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" pitchFamily="-112" charset="0"/>
                          <a:cs typeface="Arial" pitchFamily="34" charset="0"/>
                        </a:rPr>
                        <a:t>Mathematik</a:t>
                      </a:r>
                      <a:endParaRPr kumimoji="0" 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" pitchFamily="-112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" pitchFamily="-112" charset="0"/>
                          <a:cs typeface="Arial" pitchFamily="34" charset="0"/>
                        </a:rPr>
                        <a:t>s</a:t>
                      </a:r>
                      <a:endParaRPr kumimoji="0" 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" pitchFamily="-112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" pitchFamily="-112" charset="0"/>
                          <a:cs typeface="Arial" pitchFamily="34" charset="0"/>
                        </a:rPr>
                        <a:t>2</a:t>
                      </a:r>
                      <a:endParaRPr kumimoji="0" 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" pitchFamily="-112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289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" pitchFamily="-112" charset="0"/>
                          <a:cs typeface="Arial" pitchFamily="34" charset="0"/>
                        </a:rPr>
                        <a:t>eine Naturwissenschaft</a:t>
                      </a:r>
                      <a:endParaRPr kumimoji="0" 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" pitchFamily="-112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de-DE" sz="18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de-DE" sz="18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Tabelle 11"/>
          <p:cNvGraphicFramePr>
            <a:graphicFrameLocks noGrp="1"/>
          </p:cNvGraphicFramePr>
          <p:nvPr/>
        </p:nvGraphicFramePr>
        <p:xfrm>
          <a:off x="0" y="4168243"/>
          <a:ext cx="9144000" cy="731520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2590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429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" pitchFamily="-112" charset="0"/>
                          <a:cs typeface="Arial" pitchFamily="34" charset="0"/>
                        </a:rPr>
                        <a:t>außerhalb </a:t>
                      </a:r>
                      <a:r>
                        <a:rPr kumimoji="0" lang="de-D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" pitchFamily="-112" charset="0"/>
                          <a:cs typeface="Arial" pitchFamily="34" charset="0"/>
                        </a:rPr>
                        <a:t>der Aufgabenfelder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" pitchFamily="-112" charset="0"/>
                          <a:cs typeface="Arial" pitchFamily="34" charset="0"/>
                        </a:rPr>
                        <a:t>Religion oder Philosophie</a:t>
                      </a:r>
                      <a:endParaRPr kumimoji="0" 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" pitchFamily="-112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" pitchFamily="-112" charset="0"/>
                          <a:cs typeface="Arial" pitchFamily="34" charset="0"/>
                        </a:rPr>
                        <a:t>m/s</a:t>
                      </a:r>
                      <a:endParaRPr kumimoji="0" 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" pitchFamily="-112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" pitchFamily="-112" charset="0"/>
                          <a:cs typeface="Arial" pitchFamily="34" charset="0"/>
                        </a:rPr>
                        <a:t>0/1</a:t>
                      </a:r>
                      <a:endParaRPr kumimoji="0" 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" pitchFamily="-112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29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" pitchFamily="-112" charset="0"/>
                          <a:cs typeface="Arial" pitchFamily="34" charset="0"/>
                        </a:rPr>
                        <a:t>Sport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" pitchFamily="-112" charset="0"/>
                          <a:cs typeface="Arial" pitchFamily="34" charset="0"/>
                        </a:rPr>
                        <a:t>m</a:t>
                      </a:r>
                      <a:endParaRPr kumimoji="0" 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" pitchFamily="-112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" pitchFamily="-112" charset="0"/>
                          <a:cs typeface="Arial" pitchFamily="34" charset="0"/>
                        </a:rPr>
                        <a:t>0</a:t>
                      </a:r>
                      <a:endParaRPr kumimoji="0" 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" pitchFamily="-112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le 12"/>
          <p:cNvGraphicFramePr>
            <a:graphicFrameLocks noGrp="1"/>
          </p:cNvGraphicFramePr>
          <p:nvPr/>
        </p:nvGraphicFramePr>
        <p:xfrm>
          <a:off x="0" y="4899763"/>
          <a:ext cx="9144000" cy="841586"/>
        </p:xfrm>
        <a:graphic>
          <a:graphicData uri="http://schemas.openxmlformats.org/drawingml/2006/table">
            <a:tbl>
              <a:tblPr firstRow="1">
                <a:tableStyleId>{306799F8-075E-4A3A-A7F6-7FBC6576F1A4}</a:tableStyleId>
              </a:tblPr>
              <a:tblGrid>
                <a:gridCol w="2590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2079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" pitchFamily="-112" charset="0"/>
                          <a:cs typeface="Arial" pitchFamily="34" charset="0"/>
                        </a:rPr>
                        <a:t>Wahl des Schwerpunktes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" pitchFamily="-112" charset="0"/>
                          <a:cs typeface="Arial" pitchFamily="34" charset="0"/>
                        </a:rPr>
                        <a:t>weitere Fremdsprache oder</a:t>
                      </a:r>
                      <a:endParaRPr kumimoji="0" 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" pitchFamily="-112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" pitchFamily="-112" charset="0"/>
                          <a:cs typeface="Arial" pitchFamily="34" charset="0"/>
                        </a:rPr>
                        <a:t>s</a:t>
                      </a:r>
                      <a:endParaRPr kumimoji="0" 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" pitchFamily="-112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" pitchFamily="-112" charset="0"/>
                          <a:cs typeface="Arial" pitchFamily="34" charset="0"/>
                        </a:rPr>
                        <a:t>2</a:t>
                      </a:r>
                      <a:endParaRPr kumimoji="0" 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" pitchFamily="-112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079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Arial" pitchFamily="-112" charset="0"/>
                        <a:cs typeface="Comic Sans M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" pitchFamily="-112" charset="0"/>
                          <a:cs typeface="Arial" pitchFamily="34" charset="0"/>
                        </a:rPr>
                        <a:t>eine Naturwissenschaft</a:t>
                      </a:r>
                      <a:endParaRPr kumimoji="0" 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" pitchFamily="-112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m/s</a:t>
                      </a:r>
                      <a:endParaRPr lang="de-DE" sz="18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0/1</a:t>
                      </a:r>
                      <a:endParaRPr lang="de-DE" sz="18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Tabelle 13"/>
          <p:cNvGraphicFramePr>
            <a:graphicFrameLocks noGrp="1"/>
          </p:cNvGraphicFramePr>
          <p:nvPr/>
        </p:nvGraphicFramePr>
        <p:xfrm>
          <a:off x="0" y="5741348"/>
          <a:ext cx="9144000" cy="1170093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2590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10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90031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" pitchFamily="-112" charset="0"/>
                          <a:cs typeface="Arial" pitchFamily="34" charset="0"/>
                        </a:rPr>
                        <a:t>Wahlfächer, ggf. Vertiefungskurse</a:t>
                      </a:r>
                      <a:endParaRPr kumimoji="0" 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" pitchFamily="-112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" pitchFamily="-112" charset="0"/>
                          <a:cs typeface="Arial" pitchFamily="34" charset="0"/>
                        </a:rPr>
                        <a:t>z.B. Gesellschaftswissenschaft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m/s</a:t>
                      </a:r>
                      <a:endParaRPr lang="de-DE" sz="18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0/1</a:t>
                      </a:r>
                      <a:endParaRPr lang="de-DE" sz="18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003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Arial" pitchFamily="-112" charset="0"/>
                        <a:cs typeface="Comic Sans M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" pitchFamily="-112" charset="0"/>
                          <a:cs typeface="Arial" pitchFamily="34" charset="0"/>
                        </a:rPr>
                        <a:t>z.B. Latein</a:t>
                      </a:r>
                      <a:endParaRPr kumimoji="0" 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" pitchFamily="-112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lang="de-DE" sz="18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de-DE" sz="18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003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/>
                        <a:ea typeface="Arial" pitchFamily="-112" charset="0"/>
                        <a:cs typeface="Comic Sans M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Arial" pitchFamily="-112" charset="0"/>
                          <a:cs typeface="Arial" pitchFamily="34" charset="0"/>
                        </a:rPr>
                        <a:t>z.B. Vertiefungskurs</a:t>
                      </a:r>
                      <a:endParaRPr kumimoji="0" lang="de-DE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Arial" pitchFamily="-112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lang="de-DE" sz="18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de-DE" sz="18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7" name="Picture 5" descr="Logo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52320" y="76201"/>
            <a:ext cx="1463080" cy="490629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575</Words>
  <Application>Microsoft Office PowerPoint</Application>
  <PresentationFormat>Bildschirmpräsentation (4:3)</PresentationFormat>
  <Paragraphs>205</Paragraphs>
  <Slides>17</Slides>
  <Notes>2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Verknüpfungen</vt:lpstr>
      </vt:variant>
      <vt:variant>
        <vt:i4>17</vt:i4>
      </vt:variant>
      <vt:variant>
        <vt:lpstr>Folientitel</vt:lpstr>
      </vt:variant>
      <vt:variant>
        <vt:i4>17</vt:i4>
      </vt:variant>
    </vt:vector>
  </HeadingPairs>
  <TitlesOfParts>
    <vt:vector size="35" baseType="lpstr">
      <vt:lpstr>Office-Design</vt:lpstr>
      <vt:lpstr>???</vt:lpstr>
      <vt:lpstr>???</vt:lpstr>
      <vt:lpstr>???</vt:lpstr>
      <vt:lpstr>???</vt:lpstr>
      <vt:lpstr>???</vt:lpstr>
      <vt:lpstr>???</vt:lpstr>
      <vt:lpstr>???</vt:lpstr>
      <vt:lpstr>???</vt:lpstr>
      <vt:lpstr>???</vt:lpstr>
      <vt:lpstr>???</vt:lpstr>
      <vt:lpstr>???</vt:lpstr>
      <vt:lpstr>???</vt:lpstr>
      <vt:lpstr>???</vt:lpstr>
      <vt:lpstr>???</vt:lpstr>
      <vt:lpstr>???</vt:lpstr>
      <vt:lpstr>???</vt:lpstr>
      <vt:lpstr>???</vt:lpstr>
      <vt:lpstr>  Oberstufe am CFG   </vt:lpstr>
      <vt:lpstr>  Überblick  </vt:lpstr>
      <vt:lpstr>  Betriebspraktikum  </vt:lpstr>
      <vt:lpstr> Aufbau der Oberstufe  </vt:lpstr>
      <vt:lpstr>  Die gymnasiale Oberstufe  </vt:lpstr>
      <vt:lpstr> Kurse und Wochenstunden  </vt:lpstr>
      <vt:lpstr> Aufgabenfelder   </vt:lpstr>
      <vt:lpstr> Belegungspflicht in der EF </vt:lpstr>
      <vt:lpstr>Wahlbeispiel </vt:lpstr>
      <vt:lpstr> Klausuren in der EF</vt:lpstr>
      <vt:lpstr>Besonderheiten</vt:lpstr>
      <vt:lpstr>PowerPoint-Präsentation</vt:lpstr>
      <vt:lpstr>PowerPoint-Präsentation</vt:lpstr>
      <vt:lpstr>PowerPoint-Präsentation</vt:lpstr>
      <vt:lpstr> Wahlen  </vt:lpstr>
      <vt:lpstr> Informationen im Netz </vt:lpstr>
      <vt:lpstr>Ende </vt:lpstr>
    </vt:vector>
  </TitlesOfParts>
  <Company>CFG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Verkürzter Bildungsgang in der  Oberstufe am CFG</dc:title>
  <dc:creator>Cla Wy</dc:creator>
  <cp:lastModifiedBy>muellerf</cp:lastModifiedBy>
  <cp:revision>138</cp:revision>
  <dcterms:created xsi:type="dcterms:W3CDTF">2015-03-18T15:32:10Z</dcterms:created>
  <dcterms:modified xsi:type="dcterms:W3CDTF">2018-03-22T17:17:20Z</dcterms:modified>
</cp:coreProperties>
</file>